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6498334"/>
            <a:ext cx="1848612" cy="34137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8076" y="3994403"/>
            <a:ext cx="4448556" cy="17571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268" y="911352"/>
            <a:ext cx="3963923" cy="53370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44583" y="4024884"/>
            <a:ext cx="2366772" cy="176936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8076" y="1147635"/>
            <a:ext cx="3846548" cy="27050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53485" y="25399"/>
            <a:ext cx="5685028" cy="755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67" y="6498334"/>
            <a:ext cx="1848612" cy="3413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8022" y="25399"/>
            <a:ext cx="10715955" cy="755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820779" y="6637296"/>
            <a:ext cx="244728" cy="190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jpg"/><Relationship Id="rId4" Type="http://schemas.openxmlformats.org/officeDocument/2006/relationships/image" Target="../media/image126.jpg"/><Relationship Id="rId5" Type="http://schemas.openxmlformats.org/officeDocument/2006/relationships/image" Target="../media/image127.jp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image" Target="../media/image134.jpg"/><Relationship Id="rId6" Type="http://schemas.openxmlformats.org/officeDocument/2006/relationships/image" Target="../media/image135.png"/><Relationship Id="rId7" Type="http://schemas.openxmlformats.org/officeDocument/2006/relationships/image" Target="../media/image136.jp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png"/><Relationship Id="rId6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jpg"/><Relationship Id="rId11" Type="http://schemas.openxmlformats.org/officeDocument/2006/relationships/image" Target="../media/image153.png"/><Relationship Id="rId12" Type="http://schemas.openxmlformats.org/officeDocument/2006/relationships/image" Target="../media/image154.jpg"/><Relationship Id="rId13" Type="http://schemas.openxmlformats.org/officeDocument/2006/relationships/image" Target="../media/image155.png"/><Relationship Id="rId14" Type="http://schemas.openxmlformats.org/officeDocument/2006/relationships/image" Target="../media/image156.jpg"/><Relationship Id="rId15" Type="http://schemas.openxmlformats.org/officeDocument/2006/relationships/image" Target="../media/image157.jp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jp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jpg"/><Relationship Id="rId22" Type="http://schemas.openxmlformats.org/officeDocument/2006/relationships/image" Target="../media/image164.png"/><Relationship Id="rId23" Type="http://schemas.openxmlformats.org/officeDocument/2006/relationships/image" Target="../media/image165.jpg"/><Relationship Id="rId24" Type="http://schemas.openxmlformats.org/officeDocument/2006/relationships/image" Target="../media/image16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jpg"/><Relationship Id="rId4" Type="http://schemas.openxmlformats.org/officeDocument/2006/relationships/image" Target="../media/image169.jpg"/><Relationship Id="rId5" Type="http://schemas.openxmlformats.org/officeDocument/2006/relationships/image" Target="../media/image170.jpg"/><Relationship Id="rId6" Type="http://schemas.openxmlformats.org/officeDocument/2006/relationships/image" Target="../media/image171.jpg"/><Relationship Id="rId7" Type="http://schemas.openxmlformats.org/officeDocument/2006/relationships/image" Target="../media/image172.jpg"/><Relationship Id="rId8" Type="http://schemas.openxmlformats.org/officeDocument/2006/relationships/image" Target="../media/image173.jpg"/><Relationship Id="rId9" Type="http://schemas.openxmlformats.org/officeDocument/2006/relationships/image" Target="../media/image17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jpg"/><Relationship Id="rId3" Type="http://schemas.openxmlformats.org/officeDocument/2006/relationships/image" Target="../media/image176.jpg"/><Relationship Id="rId4" Type="http://schemas.openxmlformats.org/officeDocument/2006/relationships/image" Target="../media/image177.png"/><Relationship Id="rId5" Type="http://schemas.openxmlformats.org/officeDocument/2006/relationships/image" Target="../media/image178.jpg"/><Relationship Id="rId6" Type="http://schemas.openxmlformats.org/officeDocument/2006/relationships/image" Target="../media/image179.jpg"/><Relationship Id="rId7" Type="http://schemas.openxmlformats.org/officeDocument/2006/relationships/image" Target="../media/image18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1.png"/><Relationship Id="rId3" Type="http://schemas.openxmlformats.org/officeDocument/2006/relationships/image" Target="../media/image182.jpg"/><Relationship Id="rId4" Type="http://schemas.openxmlformats.org/officeDocument/2006/relationships/image" Target="../media/image183.jpg"/><Relationship Id="rId5" Type="http://schemas.openxmlformats.org/officeDocument/2006/relationships/image" Target="../media/image184.jpg"/><Relationship Id="rId6" Type="http://schemas.openxmlformats.org/officeDocument/2006/relationships/image" Target="../media/image185.png"/><Relationship Id="rId7" Type="http://schemas.openxmlformats.org/officeDocument/2006/relationships/image" Target="../media/image186.jpg"/><Relationship Id="rId8" Type="http://schemas.openxmlformats.org/officeDocument/2006/relationships/image" Target="../media/image187.png"/><Relationship Id="rId9" Type="http://schemas.openxmlformats.org/officeDocument/2006/relationships/image" Target="../media/image188.jpg"/><Relationship Id="rId10" Type="http://schemas.openxmlformats.org/officeDocument/2006/relationships/image" Target="../media/image189.jpg"/><Relationship Id="rId11" Type="http://schemas.openxmlformats.org/officeDocument/2006/relationships/image" Target="../media/image190.jpg"/><Relationship Id="rId12" Type="http://schemas.openxmlformats.org/officeDocument/2006/relationships/image" Target="../media/image19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jpg"/><Relationship Id="rId12" Type="http://schemas.openxmlformats.org/officeDocument/2006/relationships/image" Target="../media/image27.png"/><Relationship Id="rId13" Type="http://schemas.openxmlformats.org/officeDocument/2006/relationships/image" Target="../media/image28.jp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11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33" Type="http://schemas.openxmlformats.org/officeDocument/2006/relationships/image" Target="../media/image47.png"/><Relationship Id="rId34" Type="http://schemas.openxmlformats.org/officeDocument/2006/relationships/image" Target="../media/image48.png"/><Relationship Id="rId35" Type="http://schemas.openxmlformats.org/officeDocument/2006/relationships/image" Target="../media/image49.png"/><Relationship Id="rId36" Type="http://schemas.openxmlformats.org/officeDocument/2006/relationships/image" Target="../media/image50.png"/><Relationship Id="rId37" Type="http://schemas.openxmlformats.org/officeDocument/2006/relationships/image" Target="../media/image51.png"/><Relationship Id="rId38" Type="http://schemas.openxmlformats.org/officeDocument/2006/relationships/image" Target="../media/image52.png"/><Relationship Id="rId39" Type="http://schemas.openxmlformats.org/officeDocument/2006/relationships/image" Target="../media/image53.png"/><Relationship Id="rId40" Type="http://schemas.openxmlformats.org/officeDocument/2006/relationships/image" Target="../media/image54.png"/><Relationship Id="rId41" Type="http://schemas.openxmlformats.org/officeDocument/2006/relationships/image" Target="../media/image5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jp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25" Type="http://schemas.openxmlformats.org/officeDocument/2006/relationships/image" Target="../media/image79.png"/><Relationship Id="rId26" Type="http://schemas.openxmlformats.org/officeDocument/2006/relationships/image" Target="../media/image80.png"/><Relationship Id="rId27" Type="http://schemas.openxmlformats.org/officeDocument/2006/relationships/image" Target="../media/image81.png"/><Relationship Id="rId28" Type="http://schemas.openxmlformats.org/officeDocument/2006/relationships/image" Target="../media/image82.png"/><Relationship Id="rId29" Type="http://schemas.openxmlformats.org/officeDocument/2006/relationships/image" Target="../media/image83.png"/><Relationship Id="rId30" Type="http://schemas.openxmlformats.org/officeDocument/2006/relationships/image" Target="../media/image84.png"/><Relationship Id="rId31" Type="http://schemas.openxmlformats.org/officeDocument/2006/relationships/image" Target="../media/image85.png"/><Relationship Id="rId32" Type="http://schemas.openxmlformats.org/officeDocument/2006/relationships/image" Target="../media/image8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Relationship Id="rId3" Type="http://schemas.openxmlformats.org/officeDocument/2006/relationships/image" Target="../media/image88.pn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jp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jp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jp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jpg"/><Relationship Id="rId27" Type="http://schemas.openxmlformats.org/officeDocument/2006/relationships/image" Target="../media/image112.jpg"/><Relationship Id="rId28" Type="http://schemas.openxmlformats.org/officeDocument/2006/relationships/image" Target="../media/image113.png"/><Relationship Id="rId29" Type="http://schemas.openxmlformats.org/officeDocument/2006/relationships/image" Target="../media/image114.jpg"/><Relationship Id="rId30" Type="http://schemas.openxmlformats.org/officeDocument/2006/relationships/image" Target="../media/image115.png"/><Relationship Id="rId31" Type="http://schemas.openxmlformats.org/officeDocument/2006/relationships/image" Target="../media/image116.png"/><Relationship Id="rId32" Type="http://schemas.openxmlformats.org/officeDocument/2006/relationships/image" Target="../media/image1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72" y="4578096"/>
            <a:ext cx="12189460" cy="2280285"/>
            <a:chOff x="4572" y="4578096"/>
            <a:chExt cx="12189460" cy="2280285"/>
          </a:xfrm>
        </p:grpSpPr>
        <p:sp>
          <p:nvSpPr>
            <p:cNvPr id="3" name="object 3" descr=""/>
            <p:cNvSpPr/>
            <p:nvPr/>
          </p:nvSpPr>
          <p:spPr>
            <a:xfrm>
              <a:off x="4572" y="4578096"/>
              <a:ext cx="12189460" cy="2280285"/>
            </a:xfrm>
            <a:custGeom>
              <a:avLst/>
              <a:gdLst/>
              <a:ahLst/>
              <a:cxnLst/>
              <a:rect l="l" t="t" r="r" b="b"/>
              <a:pathLst>
                <a:path w="12189460" h="2280284">
                  <a:moveTo>
                    <a:pt x="12188952" y="0"/>
                  </a:moveTo>
                  <a:lnTo>
                    <a:pt x="0" y="0"/>
                  </a:lnTo>
                  <a:lnTo>
                    <a:pt x="0" y="2279904"/>
                  </a:lnTo>
                  <a:lnTo>
                    <a:pt x="12188952" y="2279904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041B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663940" y="4902708"/>
              <a:ext cx="0" cy="1726564"/>
            </a:xfrm>
            <a:custGeom>
              <a:avLst/>
              <a:gdLst/>
              <a:ahLst/>
              <a:cxnLst/>
              <a:rect l="l" t="t" r="r" b="b"/>
              <a:pathLst>
                <a:path w="0" h="1726565">
                  <a:moveTo>
                    <a:pt x="0" y="0"/>
                  </a:moveTo>
                  <a:lnTo>
                    <a:pt x="0" y="1726158"/>
                  </a:lnTo>
                </a:path>
              </a:pathLst>
            </a:custGeom>
            <a:ln w="12700">
              <a:solidFill>
                <a:srgbClr val="A39D4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460240" y="5160975"/>
            <a:ext cx="388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ASPIRE</a:t>
            </a:r>
            <a:r>
              <a:rPr dirty="0" sz="36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65309" y="4743729"/>
            <a:ext cx="1942464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10000"/>
              </a:lnSpc>
              <a:spcBef>
                <a:spcPts val="100"/>
              </a:spcBef>
            </a:pPr>
            <a:r>
              <a:rPr dirty="0" sz="1600" b="1">
                <a:solidFill>
                  <a:srgbClr val="FFFF00"/>
                </a:solidFill>
                <a:latin typeface="Arial"/>
                <a:cs typeface="Arial"/>
              </a:rPr>
              <a:t>Abhilash</a:t>
            </a:r>
            <a:r>
              <a:rPr dirty="0" sz="1600" spc="-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00"/>
                </a:solidFill>
                <a:latin typeface="Arial"/>
                <a:cs typeface="Arial"/>
              </a:rPr>
              <a:t>Kamineni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Assistant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Professor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92742" y="5548376"/>
            <a:ext cx="188595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6235">
              <a:lnSpc>
                <a:spcPct val="11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Don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Linford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Innovation</a:t>
            </a:r>
            <a:r>
              <a:rPr dirty="0" sz="16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Director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820402" y="6378346"/>
            <a:ext cx="1231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August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528" y="205740"/>
            <a:ext cx="12158980" cy="4407535"/>
            <a:chOff x="33528" y="205740"/>
            <a:chExt cx="12158980" cy="440753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" y="1383792"/>
              <a:ext cx="3953255" cy="18135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19" y="205740"/>
              <a:ext cx="8336280" cy="4407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501" rIns="0" bIns="0" rtlCol="0" vert="horz">
            <a:spAutoFit/>
          </a:bodyPr>
          <a:lstStyle/>
          <a:p>
            <a:pPr marL="1159510">
              <a:lnSpc>
                <a:spcPct val="100000"/>
              </a:lnSpc>
              <a:spcBef>
                <a:spcPts val="100"/>
              </a:spcBef>
            </a:pPr>
            <a:r>
              <a:rPr dirty="0"/>
              <a:t>EVR</a:t>
            </a:r>
            <a:r>
              <a:rPr dirty="0" spc="-10"/>
              <a:t> </a:t>
            </a:r>
            <a:r>
              <a:rPr dirty="0"/>
              <a:t>Expansion</a:t>
            </a:r>
            <a:r>
              <a:rPr dirty="0" spc="-10"/>
              <a:t> </a:t>
            </a:r>
            <a:r>
              <a:rPr dirty="0"/>
              <a:t>/</a:t>
            </a:r>
            <a:r>
              <a:rPr dirty="0" spc="-135"/>
              <a:t> </a:t>
            </a:r>
            <a:r>
              <a:rPr dirty="0"/>
              <a:t>ASPIRE</a:t>
            </a:r>
            <a:r>
              <a:rPr dirty="0" spc="-20"/>
              <a:t> </a:t>
            </a:r>
            <a:r>
              <a:rPr dirty="0" spc="-10"/>
              <a:t>Headquarters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6" y="917540"/>
            <a:ext cx="6233160" cy="27644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8415" y="4012728"/>
            <a:ext cx="6226998" cy="258466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93414" y="25399"/>
            <a:ext cx="48037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Examples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Technology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Developments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033" y="328371"/>
            <a:ext cx="109886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Smart</a:t>
            </a:r>
            <a:r>
              <a:rPr dirty="0" sz="2800" spc="-185"/>
              <a:t> </a:t>
            </a:r>
            <a:r>
              <a:rPr dirty="0" sz="2800"/>
              <a:t>Active</a:t>
            </a:r>
            <a:r>
              <a:rPr dirty="0" sz="2800" spc="-110"/>
              <a:t> </a:t>
            </a:r>
            <a:r>
              <a:rPr dirty="0" sz="2800"/>
              <a:t>Battery</a:t>
            </a:r>
            <a:r>
              <a:rPr dirty="0" sz="2800" spc="-90"/>
              <a:t> </a:t>
            </a:r>
            <a:r>
              <a:rPr dirty="0" sz="2800"/>
              <a:t>Management:</a:t>
            </a:r>
            <a:r>
              <a:rPr dirty="0" sz="2800" spc="-70"/>
              <a:t> </a:t>
            </a:r>
            <a:r>
              <a:rPr dirty="0" sz="2800"/>
              <a:t>Making</a:t>
            </a:r>
            <a:r>
              <a:rPr dirty="0" sz="2800" spc="-90"/>
              <a:t> </a:t>
            </a:r>
            <a:r>
              <a:rPr dirty="0" sz="2800"/>
              <a:t>Batteries</a:t>
            </a:r>
            <a:r>
              <a:rPr dirty="0" sz="2800" spc="-110"/>
              <a:t> </a:t>
            </a:r>
            <a:r>
              <a:rPr dirty="0" sz="2800"/>
              <a:t>Last</a:t>
            </a:r>
            <a:r>
              <a:rPr dirty="0" sz="2800" spc="-95"/>
              <a:t> </a:t>
            </a:r>
            <a:r>
              <a:rPr dirty="0" sz="2800" spc="-10"/>
              <a:t>Longer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890" y="1094008"/>
            <a:ext cx="3745246" cy="23403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00554" y="1902967"/>
            <a:ext cx="3511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"/>
                <a:cs typeface="Arial"/>
              </a:rPr>
              <a:t>+27%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684020" y="3311652"/>
            <a:ext cx="1057910" cy="433070"/>
          </a:xfrm>
          <a:custGeom>
            <a:avLst/>
            <a:gdLst/>
            <a:ahLst/>
            <a:cxnLst/>
            <a:rect l="l" t="t" r="r" b="b"/>
            <a:pathLst>
              <a:path w="1057910" h="433070">
                <a:moveTo>
                  <a:pt x="1057656" y="0"/>
                </a:moveTo>
                <a:lnTo>
                  <a:pt x="0" y="0"/>
                </a:lnTo>
                <a:lnTo>
                  <a:pt x="0" y="432816"/>
                </a:lnTo>
                <a:lnTo>
                  <a:pt x="1057656" y="432816"/>
                </a:lnTo>
                <a:lnTo>
                  <a:pt x="1057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938273" y="3342513"/>
            <a:ext cx="548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dirty="0" sz="900" spc="-10" b="0">
                <a:latin typeface="Segoe UI Light"/>
                <a:cs typeface="Segoe UI Light"/>
              </a:rPr>
              <a:t>PHEV20</a:t>
            </a:r>
            <a:endParaRPr sz="9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0">
                <a:latin typeface="Segoe UI Light"/>
                <a:cs typeface="Segoe UI Light"/>
              </a:rPr>
              <a:t>Air-Cooled</a:t>
            </a:r>
            <a:endParaRPr sz="900">
              <a:latin typeface="Segoe UI Light"/>
              <a:cs typeface="Segoe UI Light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834639" y="3311652"/>
            <a:ext cx="1057910" cy="431800"/>
          </a:xfrm>
          <a:custGeom>
            <a:avLst/>
            <a:gdLst/>
            <a:ahLst/>
            <a:cxnLst/>
            <a:rect l="l" t="t" r="r" b="b"/>
            <a:pathLst>
              <a:path w="1057910" h="431800">
                <a:moveTo>
                  <a:pt x="1057656" y="0"/>
                </a:moveTo>
                <a:lnTo>
                  <a:pt x="0" y="0"/>
                </a:lnTo>
                <a:lnTo>
                  <a:pt x="0" y="431292"/>
                </a:lnTo>
                <a:lnTo>
                  <a:pt x="1057656" y="431292"/>
                </a:lnTo>
                <a:lnTo>
                  <a:pt x="1057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012694" y="3342259"/>
            <a:ext cx="702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 b="0">
                <a:latin typeface="Segoe UI Light"/>
                <a:cs typeface="Segoe UI Light"/>
              </a:rPr>
              <a:t>BEV75</a:t>
            </a:r>
            <a:endParaRPr sz="9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latin typeface="Segoe UI Light"/>
                <a:cs typeface="Segoe UI Light"/>
              </a:rPr>
              <a:t>Liquid-Cooled</a:t>
            </a:r>
            <a:endParaRPr sz="900">
              <a:latin typeface="Segoe UI Light"/>
              <a:cs typeface="Segoe UI Ligh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965447" y="3308603"/>
            <a:ext cx="1057910" cy="431800"/>
          </a:xfrm>
          <a:custGeom>
            <a:avLst/>
            <a:gdLst/>
            <a:ahLst/>
            <a:cxnLst/>
            <a:rect l="l" t="t" r="r" b="b"/>
            <a:pathLst>
              <a:path w="1057910" h="431800">
                <a:moveTo>
                  <a:pt x="1057655" y="0"/>
                </a:moveTo>
                <a:lnTo>
                  <a:pt x="0" y="0"/>
                </a:lnTo>
                <a:lnTo>
                  <a:pt x="0" y="431292"/>
                </a:lnTo>
                <a:lnTo>
                  <a:pt x="1057655" y="431292"/>
                </a:lnTo>
                <a:lnTo>
                  <a:pt x="1057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44136" y="3338576"/>
            <a:ext cx="702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 b="0">
                <a:latin typeface="Segoe UI Light"/>
                <a:cs typeface="Segoe UI Light"/>
              </a:rPr>
              <a:t>BEV225</a:t>
            </a:r>
            <a:endParaRPr sz="9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latin typeface="Segoe UI Light"/>
                <a:cs typeface="Segoe UI Light"/>
              </a:rPr>
              <a:t>Liquid-Cooled</a:t>
            </a:r>
            <a:endParaRPr sz="900">
              <a:latin typeface="Segoe UI Light"/>
              <a:cs typeface="Segoe UI Ligh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42361" y="798976"/>
            <a:ext cx="1847214" cy="73025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200" b="0">
                <a:solidFill>
                  <a:srgbClr val="A6A6A6"/>
                </a:solidFill>
                <a:latin typeface="Segoe UI Light"/>
                <a:cs typeface="Segoe UI Light"/>
              </a:rPr>
              <a:t>NREL</a:t>
            </a:r>
            <a:r>
              <a:rPr dirty="0" sz="1200" spc="-20" b="0">
                <a:solidFill>
                  <a:srgbClr val="A6A6A6"/>
                </a:solidFill>
                <a:latin typeface="Segoe UI Light"/>
                <a:cs typeface="Segoe UI Light"/>
              </a:rPr>
              <a:t> </a:t>
            </a:r>
            <a:r>
              <a:rPr dirty="0" sz="1200" b="0">
                <a:solidFill>
                  <a:srgbClr val="A6A6A6"/>
                </a:solidFill>
                <a:latin typeface="Segoe UI Light"/>
                <a:cs typeface="Segoe UI Light"/>
              </a:rPr>
              <a:t>model </a:t>
            </a:r>
            <a:r>
              <a:rPr dirty="0" sz="1200" spc="-10" b="0">
                <a:solidFill>
                  <a:srgbClr val="A6A6A6"/>
                </a:solidFill>
                <a:latin typeface="Segoe UI Light"/>
                <a:cs typeface="Segoe UI Light"/>
              </a:rPr>
              <a:t>projections</a:t>
            </a:r>
            <a:endParaRPr sz="1200">
              <a:latin typeface="Segoe UI Light"/>
              <a:cs typeface="Segoe UI Light"/>
            </a:endParaRPr>
          </a:p>
          <a:p>
            <a:pPr marL="1508125">
              <a:lnSpc>
                <a:spcPct val="100000"/>
              </a:lnSpc>
              <a:spcBef>
                <a:spcPts val="585"/>
              </a:spcBef>
            </a:pPr>
            <a:r>
              <a:rPr dirty="0" sz="1000" spc="-20">
                <a:latin typeface="Arial"/>
                <a:cs typeface="Arial"/>
              </a:rPr>
              <a:t>+45%</a:t>
            </a:r>
            <a:endParaRPr sz="100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  <a:spcBef>
                <a:spcPts val="414"/>
              </a:spcBef>
            </a:pPr>
            <a:r>
              <a:rPr dirty="0" sz="1000" spc="-20">
                <a:latin typeface="Arial"/>
                <a:cs typeface="Arial"/>
              </a:rPr>
              <a:t>+40%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647" y="1117091"/>
            <a:ext cx="3166872" cy="21915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5376" y="5289803"/>
            <a:ext cx="885444" cy="3169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3155" y="5355496"/>
            <a:ext cx="955022" cy="31225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79864" y="4760976"/>
            <a:ext cx="1818131" cy="2499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8971" y="5875020"/>
            <a:ext cx="1241088" cy="32369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0052" y="4216908"/>
            <a:ext cx="1644396" cy="33375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9018269" y="1792351"/>
            <a:ext cx="2078989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Ford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C-</a:t>
            </a:r>
            <a:r>
              <a:rPr dirty="0" sz="1400">
                <a:latin typeface="Arial"/>
                <a:cs typeface="Arial"/>
              </a:rPr>
              <a:t>Max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Energi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8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kWh </a:t>
            </a:r>
            <a:r>
              <a:rPr dirty="0" sz="1400">
                <a:latin typeface="Arial"/>
                <a:cs typeface="Arial"/>
              </a:rPr>
              <a:t>battery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pack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retrofitted </a:t>
            </a:r>
            <a:r>
              <a:rPr dirty="0" sz="1400">
                <a:latin typeface="Arial"/>
                <a:cs typeface="Arial"/>
              </a:rPr>
              <a:t>with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smart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cell-level </a:t>
            </a:r>
            <a:r>
              <a:rPr dirty="0" sz="1400">
                <a:latin typeface="Arial"/>
                <a:cs typeface="Arial"/>
              </a:rPr>
              <a:t>battery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management technology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93851" y="3693435"/>
            <a:ext cx="5358765" cy="24650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00"/>
              </a:spcBef>
              <a:buChar char="•"/>
              <a:tabLst>
                <a:tab pos="240665" algn="l"/>
              </a:tabLst>
            </a:pPr>
            <a:r>
              <a:rPr dirty="0" sz="2000" spc="-10">
                <a:latin typeface="Arial"/>
                <a:cs typeface="Arial"/>
              </a:rPr>
              <a:t>Modular,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scalable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battery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241300" marR="144780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Arial"/>
                <a:cs typeface="Arial"/>
              </a:rPr>
              <a:t>Low-cost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dc-dc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converters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cell-</a:t>
            </a:r>
            <a:r>
              <a:rPr dirty="0" sz="2000" spc="-10">
                <a:latin typeface="Arial"/>
                <a:cs typeface="Arial"/>
              </a:rPr>
              <a:t>level </a:t>
            </a:r>
            <a:r>
              <a:rPr dirty="0" sz="2000">
                <a:latin typeface="Arial"/>
                <a:cs typeface="Arial"/>
              </a:rPr>
              <a:t>control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physics-based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cell</a:t>
            </a:r>
            <a:r>
              <a:rPr dirty="0" sz="2000" spc="-10">
                <a:latin typeface="Arial"/>
                <a:cs typeface="Arial"/>
              </a:rPr>
              <a:t> models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00"/>
              </a:spcBef>
              <a:buChar char="•"/>
              <a:tabLst>
                <a:tab pos="240665" algn="l"/>
              </a:tabLst>
            </a:pP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45%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longer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xEV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battery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pack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lifetime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at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reduced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volume</a:t>
            </a:r>
            <a:endParaRPr sz="2000">
              <a:latin typeface="Arial"/>
              <a:cs typeface="Arial"/>
            </a:endParaRPr>
          </a:p>
          <a:p>
            <a:pPr marL="241300" marR="678180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241300" algn="l"/>
              </a:tabLst>
            </a:pPr>
            <a:r>
              <a:rPr dirty="0" sz="2000">
                <a:latin typeface="Arial"/>
                <a:cs typeface="Arial"/>
              </a:rPr>
              <a:t>Enabling 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reduced-</a:t>
            </a:r>
            <a:r>
              <a:rPr dirty="0" sz="2000">
                <a:latin typeface="Arial"/>
                <a:cs typeface="Arial"/>
              </a:rPr>
              <a:t>cost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cells,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second-life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cell</a:t>
            </a:r>
            <a:r>
              <a:rPr dirty="0" sz="2000" spc="-10">
                <a:latin typeface="Arial"/>
                <a:cs typeface="Arial"/>
              </a:rPr>
              <a:t> applications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9156" y="3762523"/>
            <a:ext cx="2879735" cy="2426062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8145467" y="4602620"/>
            <a:ext cx="438150" cy="212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50">
                <a:latin typeface="Calibri"/>
                <a:cs typeface="Calibri"/>
              </a:rPr>
              <a:t>Battery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261721" y="4840245"/>
            <a:ext cx="205740" cy="15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5"/>
              </a:lnSpc>
            </a:pPr>
            <a:r>
              <a:rPr dirty="0" sz="1200" spc="-60">
                <a:latin typeface="Calibri"/>
                <a:cs typeface="Calibri"/>
              </a:rPr>
              <a:t>Cell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82718" y="4020184"/>
            <a:ext cx="93853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65">
                <a:latin typeface="Calibri"/>
                <a:cs typeface="Calibri"/>
              </a:rPr>
              <a:t>bypass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65">
                <a:latin typeface="Calibri"/>
                <a:cs typeface="Calibri"/>
              </a:rPr>
              <a:t>DC/DC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23782" y="5518642"/>
            <a:ext cx="438150" cy="398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6205" marR="5080" indent="-104139">
              <a:lnSpc>
                <a:spcPct val="101800"/>
              </a:lnSpc>
              <a:spcBef>
                <a:spcPts val="95"/>
              </a:spcBef>
            </a:pPr>
            <a:r>
              <a:rPr dirty="0" sz="1200" spc="-60">
                <a:latin typeface="Calibri"/>
                <a:cs typeface="Calibri"/>
              </a:rPr>
              <a:t>Battery </a:t>
            </a:r>
            <a:r>
              <a:rPr dirty="0" sz="1200" spc="-20">
                <a:latin typeface="Calibri"/>
                <a:cs typeface="Calibri"/>
              </a:rPr>
              <a:t>Cell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254882" y="3662911"/>
            <a:ext cx="73914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65">
                <a:latin typeface="Calibri"/>
                <a:cs typeface="Calibri"/>
              </a:rPr>
              <a:t>shared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45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59876" y="3387672"/>
            <a:ext cx="565755" cy="617578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390"/>
              </a:lnSpc>
              <a:spcBef>
                <a:spcPts val="100"/>
              </a:spcBef>
            </a:pPr>
            <a:r>
              <a:rPr dirty="0" sz="2000"/>
              <a:t>Examples</a:t>
            </a:r>
            <a:r>
              <a:rPr dirty="0" sz="2000" spc="-75"/>
              <a:t> </a:t>
            </a:r>
            <a:r>
              <a:rPr dirty="0" sz="2000"/>
              <a:t>of</a:t>
            </a:r>
            <a:r>
              <a:rPr dirty="0" sz="2000" spc="-55"/>
              <a:t> </a:t>
            </a:r>
            <a:r>
              <a:rPr dirty="0" sz="2000" spc="-10"/>
              <a:t>Technology</a:t>
            </a:r>
            <a:r>
              <a:rPr dirty="0" sz="2000" spc="-65"/>
              <a:t> </a:t>
            </a:r>
            <a:r>
              <a:rPr dirty="0" sz="2000" spc="-10"/>
              <a:t>Developments</a:t>
            </a:r>
            <a:endParaRPr sz="2000"/>
          </a:p>
          <a:p>
            <a:pPr algn="ctr">
              <a:lnSpc>
                <a:spcPts val="3350"/>
              </a:lnSpc>
            </a:pPr>
            <a:r>
              <a:rPr dirty="0" sz="2800"/>
              <a:t>Ultra</a:t>
            </a:r>
            <a:r>
              <a:rPr dirty="0" sz="2800" spc="-90"/>
              <a:t> </a:t>
            </a:r>
            <a:r>
              <a:rPr dirty="0" sz="2800"/>
              <a:t>High</a:t>
            </a:r>
            <a:r>
              <a:rPr dirty="0" sz="2800" spc="-95"/>
              <a:t> </a:t>
            </a:r>
            <a:r>
              <a:rPr dirty="0" sz="2800" spc="-25"/>
              <a:t>Density,</a:t>
            </a:r>
            <a:r>
              <a:rPr dirty="0" sz="2800" spc="-50"/>
              <a:t> </a:t>
            </a:r>
            <a:r>
              <a:rPr dirty="0" sz="2800"/>
              <a:t>Ultra</a:t>
            </a:r>
            <a:r>
              <a:rPr dirty="0" sz="2800" spc="-90"/>
              <a:t> </a:t>
            </a:r>
            <a:r>
              <a:rPr dirty="0" sz="2800"/>
              <a:t>High</a:t>
            </a:r>
            <a:r>
              <a:rPr dirty="0" sz="2800" spc="-95"/>
              <a:t> </a:t>
            </a:r>
            <a:r>
              <a:rPr dirty="0" sz="2800"/>
              <a:t>Efficiency</a:t>
            </a:r>
            <a:r>
              <a:rPr dirty="0" sz="2800" spc="-55"/>
              <a:t> </a:t>
            </a:r>
            <a:r>
              <a:rPr dirty="0" sz="2800"/>
              <a:t>xEV</a:t>
            </a:r>
            <a:r>
              <a:rPr dirty="0" sz="2800" spc="-105"/>
              <a:t> </a:t>
            </a:r>
            <a:r>
              <a:rPr dirty="0" sz="2800"/>
              <a:t>Power</a:t>
            </a:r>
            <a:r>
              <a:rPr dirty="0" sz="2800" spc="-85"/>
              <a:t> </a:t>
            </a:r>
            <a:r>
              <a:rPr dirty="0" sz="2800" spc="-10"/>
              <a:t>Electronics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11" y="5742432"/>
            <a:ext cx="1615439" cy="3276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6505" y="5702679"/>
            <a:ext cx="1330689" cy="381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2099" y="5705815"/>
            <a:ext cx="1416081" cy="3856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59852" y="5609844"/>
            <a:ext cx="1053083" cy="5044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62015" y="5739384"/>
            <a:ext cx="633984" cy="3200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43059" y="5565647"/>
            <a:ext cx="1310640" cy="66751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79939" y="958596"/>
            <a:ext cx="6095068" cy="28197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6991" y="1136903"/>
            <a:ext cx="5320284" cy="25237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006600" y="3853433"/>
            <a:ext cx="8096884" cy="1445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125</a:t>
            </a:r>
            <a:r>
              <a:rPr dirty="0" sz="1800" spc="-4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kW,</a:t>
            </a:r>
            <a:r>
              <a:rPr dirty="0" sz="1800" spc="-5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D2B43"/>
                </a:solidFill>
                <a:latin typeface="Arial"/>
                <a:cs typeface="Arial"/>
              </a:rPr>
              <a:t>200-</a:t>
            </a: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to-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1200</a:t>
            </a:r>
            <a:r>
              <a:rPr dirty="0" sz="1800" spc="-3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0D2B43"/>
                </a:solidFill>
                <a:latin typeface="Arial"/>
                <a:cs typeface="Arial"/>
              </a:rPr>
              <a:t>V,</a:t>
            </a:r>
            <a:r>
              <a:rPr dirty="0" sz="1800" spc="-3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21.3</a:t>
            </a:r>
            <a:r>
              <a:rPr dirty="0" sz="1800" spc="-4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kW/L</a:t>
            </a:r>
            <a:r>
              <a:rPr dirty="0" sz="1800" spc="35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Composite</a:t>
            </a:r>
            <a:r>
              <a:rPr dirty="0" sz="1800" spc="-3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DC-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DC</a:t>
            </a:r>
            <a:r>
              <a:rPr dirty="0" sz="1800" spc="-3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xEV</a:t>
            </a:r>
            <a:r>
              <a:rPr dirty="0" sz="1800" spc="-2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Converter</a:t>
            </a:r>
            <a:r>
              <a:rPr dirty="0" sz="1800" spc="-3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Prototype</a:t>
            </a:r>
            <a:endParaRPr sz="1800">
              <a:latin typeface="Arial"/>
              <a:cs typeface="Arial"/>
            </a:endParaRPr>
          </a:p>
          <a:p>
            <a:pPr marL="365760" indent="-286385">
              <a:lnSpc>
                <a:spcPct val="100000"/>
              </a:lnSpc>
              <a:spcBef>
                <a:spcPts val="1335"/>
              </a:spcBef>
              <a:buChar char="•"/>
              <a:tabLst>
                <a:tab pos="365760" algn="l"/>
              </a:tabLst>
            </a:pPr>
            <a:r>
              <a:rPr dirty="0" sz="1800">
                <a:latin typeface="Arial"/>
                <a:cs typeface="Arial"/>
              </a:rPr>
              <a:t>99%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drive-</a:t>
            </a:r>
            <a:r>
              <a:rPr dirty="0" sz="1800">
                <a:latin typeface="Arial"/>
                <a:cs typeface="Arial"/>
              </a:rPr>
              <a:t>cycle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weighted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efficiency</a:t>
            </a:r>
            <a:endParaRPr sz="1800">
              <a:latin typeface="Arial"/>
              <a:cs typeface="Arial"/>
            </a:endParaRPr>
          </a:p>
          <a:p>
            <a:pPr marL="36576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365760" algn="l"/>
              </a:tabLst>
            </a:pPr>
            <a:r>
              <a:rPr dirty="0" sz="1800">
                <a:latin typeface="Arial"/>
                <a:cs typeface="Arial"/>
              </a:rPr>
              <a:t>Innovative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converter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900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switches</a:t>
            </a:r>
            <a:endParaRPr sz="1800">
              <a:latin typeface="Arial"/>
              <a:cs typeface="Arial"/>
            </a:endParaRPr>
          </a:p>
          <a:p>
            <a:pPr marL="36576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365760" algn="l"/>
              </a:tabLst>
            </a:pPr>
            <a:r>
              <a:rPr dirty="0" sz="1800">
                <a:latin typeface="Arial"/>
                <a:cs typeface="Arial"/>
              </a:rPr>
              <a:t>4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losses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size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390"/>
              </a:lnSpc>
              <a:spcBef>
                <a:spcPts val="100"/>
              </a:spcBef>
            </a:pPr>
            <a:r>
              <a:rPr dirty="0" sz="2000"/>
              <a:t>Examples</a:t>
            </a:r>
            <a:r>
              <a:rPr dirty="0" sz="2000" spc="-75"/>
              <a:t> </a:t>
            </a:r>
            <a:r>
              <a:rPr dirty="0" sz="2000"/>
              <a:t>of</a:t>
            </a:r>
            <a:r>
              <a:rPr dirty="0" sz="2000" spc="-55"/>
              <a:t> </a:t>
            </a:r>
            <a:r>
              <a:rPr dirty="0" sz="2000" spc="-10"/>
              <a:t>Technology</a:t>
            </a:r>
            <a:r>
              <a:rPr dirty="0" sz="2000" spc="-65"/>
              <a:t> </a:t>
            </a:r>
            <a:r>
              <a:rPr dirty="0" sz="2000" spc="-10"/>
              <a:t>Developments</a:t>
            </a:r>
            <a:endParaRPr sz="2000"/>
          </a:p>
          <a:p>
            <a:pPr algn="ctr">
              <a:lnSpc>
                <a:spcPts val="3350"/>
              </a:lnSpc>
            </a:pPr>
            <a:r>
              <a:rPr dirty="0" sz="2800"/>
              <a:t>1MW</a:t>
            </a:r>
            <a:r>
              <a:rPr dirty="0" sz="2800" spc="-120"/>
              <a:t> </a:t>
            </a:r>
            <a:r>
              <a:rPr dirty="0" sz="2800"/>
              <a:t>Wireless</a:t>
            </a:r>
            <a:r>
              <a:rPr dirty="0" sz="2800" spc="-120"/>
              <a:t> </a:t>
            </a:r>
            <a:r>
              <a:rPr dirty="0" sz="2800"/>
              <a:t>Power</a:t>
            </a:r>
            <a:r>
              <a:rPr dirty="0" sz="2800" spc="-100"/>
              <a:t> </a:t>
            </a:r>
            <a:r>
              <a:rPr dirty="0" sz="2800"/>
              <a:t>System</a:t>
            </a:r>
            <a:r>
              <a:rPr dirty="0" sz="2800" spc="-80"/>
              <a:t> </a:t>
            </a:r>
            <a:r>
              <a:rPr dirty="0" sz="2800" spc="-10"/>
              <a:t>Prototype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1326261" y="950721"/>
            <a:ext cx="5836920" cy="1778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17780">
              <a:lnSpc>
                <a:spcPct val="127800"/>
              </a:lnSpc>
              <a:spcBef>
                <a:spcPts val="100"/>
              </a:spcBef>
            </a:pP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Objectives:</a:t>
            </a:r>
            <a:r>
              <a:rPr dirty="0" sz="1800" spc="-5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effective</a:t>
            </a:r>
            <a:r>
              <a:rPr dirty="0" sz="1800" spc="-3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electrification</a:t>
            </a:r>
            <a:r>
              <a:rPr dirty="0" sz="1800" spc="-3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heavy-</a:t>
            </a:r>
            <a:r>
              <a:rPr dirty="0" sz="1800">
                <a:solidFill>
                  <a:srgbClr val="0D2B43"/>
                </a:solidFill>
                <a:latin typeface="Arial"/>
                <a:cs typeface="Arial"/>
              </a:rPr>
              <a:t>duty</a:t>
            </a:r>
            <a:r>
              <a:rPr dirty="0" sz="1800" spc="-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vehicles </a:t>
            </a:r>
            <a:r>
              <a:rPr dirty="0" sz="1800">
                <a:latin typeface="Arial"/>
                <a:cs typeface="Arial"/>
              </a:rPr>
              <a:t>Demonstrated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capabilities:</a:t>
            </a:r>
            <a:endParaRPr sz="1800">
              <a:latin typeface="Arial"/>
              <a:cs typeface="Arial"/>
            </a:endParaRPr>
          </a:p>
          <a:p>
            <a:pPr marL="337185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337185" algn="l"/>
              </a:tabLst>
            </a:pPr>
            <a:r>
              <a:rPr dirty="0" sz="1800">
                <a:latin typeface="Arial"/>
                <a:cs typeface="Arial"/>
              </a:rPr>
              <a:t>850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transfer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demonstrated</a:t>
            </a:r>
            <a:endParaRPr sz="1800">
              <a:latin typeface="Arial"/>
              <a:cs typeface="Arial"/>
            </a:endParaRPr>
          </a:p>
          <a:p>
            <a:pPr marL="337185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337185" algn="l"/>
              </a:tabLst>
            </a:pPr>
            <a:r>
              <a:rPr dirty="0" sz="1800">
                <a:latin typeface="Arial"/>
                <a:cs typeface="Arial"/>
              </a:rPr>
              <a:t>95%</a:t>
            </a:r>
            <a:r>
              <a:rPr dirty="0" sz="1800" spc="-10">
                <a:latin typeface="Arial"/>
                <a:cs typeface="Arial"/>
              </a:rPr>
              <a:t> dc-</a:t>
            </a:r>
            <a:r>
              <a:rPr dirty="0" sz="1800">
                <a:latin typeface="Arial"/>
                <a:cs typeface="Arial"/>
              </a:rPr>
              <a:t>dc</a:t>
            </a:r>
            <a:r>
              <a:rPr dirty="0" sz="1800" spc="-10">
                <a:latin typeface="Arial"/>
                <a:cs typeface="Arial"/>
              </a:rPr>
              <a:t> efficiency</a:t>
            </a:r>
            <a:endParaRPr sz="1800">
              <a:latin typeface="Arial"/>
              <a:cs typeface="Arial"/>
            </a:endParaRPr>
          </a:p>
          <a:p>
            <a:pPr marL="337185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337185" algn="l"/>
              </a:tabLst>
            </a:pPr>
            <a:r>
              <a:rPr dirty="0" sz="1800">
                <a:latin typeface="Arial"/>
                <a:cs typeface="Arial"/>
              </a:rPr>
              <a:t>Single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</a:t>
            </a:r>
            <a:r>
              <a:rPr dirty="0" baseline="25462" sz="1800" spc="-37">
                <a:latin typeface="Arial"/>
                <a:cs typeface="Arial"/>
              </a:rPr>
              <a:t>2</a:t>
            </a:r>
            <a:endParaRPr baseline="25462"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436" y="6037749"/>
            <a:ext cx="1281367" cy="38591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7704" y="979932"/>
            <a:ext cx="4212336" cy="561746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99032" y="2029967"/>
            <a:ext cx="5796280" cy="3695700"/>
            <a:chOff x="1399032" y="2029967"/>
            <a:chExt cx="5796280" cy="36957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032" y="3368039"/>
              <a:ext cx="5782056" cy="2357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4" y="2029967"/>
              <a:ext cx="2118359" cy="1505712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771" y="5867579"/>
            <a:ext cx="708308" cy="773833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90229" y="1208608"/>
            <a:ext cx="2816860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2B43"/>
                </a:solidFill>
                <a:latin typeface="Calibri"/>
                <a:cs typeface="Calibri"/>
              </a:rPr>
              <a:t>In-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motion</a:t>
            </a:r>
            <a:r>
              <a:rPr dirty="0" sz="1600" spc="-3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D2B43"/>
                </a:solidFill>
                <a:latin typeface="Calibri"/>
                <a:cs typeface="Calibri"/>
              </a:rPr>
              <a:t>wireless charging</a:t>
            </a:r>
            <a:r>
              <a:rPr dirty="0" sz="1600" spc="-3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D2B43"/>
                </a:solidFill>
                <a:latin typeface="Calibri"/>
                <a:cs typeface="Calibri"/>
              </a:rPr>
              <a:t>and </a:t>
            </a:r>
            <a:r>
              <a:rPr dirty="0" sz="1600" spc="-10">
                <a:solidFill>
                  <a:srgbClr val="0D2B43"/>
                </a:solidFill>
                <a:latin typeface="Calibri"/>
                <a:cs typeface="Calibri"/>
              </a:rPr>
              <a:t>autonomous</a:t>
            </a:r>
            <a:r>
              <a:rPr dirty="0" sz="1600" spc="-4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control</a:t>
            </a:r>
            <a:r>
              <a:rPr dirty="0" sz="1600" spc="-2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of</a:t>
            </a:r>
            <a:r>
              <a:rPr dirty="0" sz="1600" spc="-5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D2B43"/>
                </a:solidFill>
                <a:latin typeface="Calibri"/>
                <a:cs typeface="Calibri"/>
              </a:rPr>
              <a:t>“Aggie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Bus”</a:t>
            </a:r>
            <a:r>
              <a:rPr dirty="0" sz="1600" spc="-20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D2B4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D2B43"/>
                </a:solidFill>
                <a:latin typeface="Calibri"/>
                <a:cs typeface="Calibri"/>
              </a:rPr>
              <a:t>EVR</a:t>
            </a:r>
            <a:r>
              <a:rPr dirty="0" sz="1600" spc="-10">
                <a:solidFill>
                  <a:srgbClr val="0D2B43"/>
                </a:solidFill>
                <a:latin typeface="Calibri"/>
                <a:cs typeface="Calibri"/>
              </a:rPr>
              <a:t> track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0" y="1990344"/>
            <a:ext cx="3186683" cy="17007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ts val="2390"/>
              </a:lnSpc>
              <a:spcBef>
                <a:spcPts val="100"/>
              </a:spcBef>
            </a:pPr>
            <a:r>
              <a:rPr dirty="0" sz="2000"/>
              <a:t>Examples</a:t>
            </a:r>
            <a:r>
              <a:rPr dirty="0" sz="2000" spc="-75"/>
              <a:t> </a:t>
            </a:r>
            <a:r>
              <a:rPr dirty="0" sz="2000"/>
              <a:t>of</a:t>
            </a:r>
            <a:r>
              <a:rPr dirty="0" sz="2000" spc="-55"/>
              <a:t> </a:t>
            </a:r>
            <a:r>
              <a:rPr dirty="0" sz="2000" spc="-10"/>
              <a:t>Technology</a:t>
            </a:r>
            <a:r>
              <a:rPr dirty="0" sz="2000" spc="-65"/>
              <a:t> </a:t>
            </a:r>
            <a:r>
              <a:rPr dirty="0" sz="2000" spc="-10"/>
              <a:t>Developments</a:t>
            </a:r>
            <a:endParaRPr sz="2000"/>
          </a:p>
          <a:p>
            <a:pPr algn="ctr" marL="3175">
              <a:lnSpc>
                <a:spcPts val="3350"/>
              </a:lnSpc>
            </a:pPr>
            <a:r>
              <a:rPr dirty="0" sz="2800"/>
              <a:t>Electrified</a:t>
            </a:r>
            <a:r>
              <a:rPr dirty="0" sz="2800" spc="-140"/>
              <a:t> </a:t>
            </a:r>
            <a:r>
              <a:rPr dirty="0" sz="2800"/>
              <a:t>Roadway</a:t>
            </a:r>
            <a:r>
              <a:rPr dirty="0" sz="2800" spc="-120"/>
              <a:t> </a:t>
            </a:r>
            <a:r>
              <a:rPr dirty="0" sz="2800" spc="-10"/>
              <a:t>Components</a:t>
            </a:r>
            <a:endParaRPr sz="28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9330" y="6044512"/>
            <a:ext cx="773214" cy="5947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556" y="6103620"/>
            <a:ext cx="1487424" cy="495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1519" y="5940123"/>
            <a:ext cx="1010412" cy="79036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6203" y="5965095"/>
            <a:ext cx="708308" cy="772344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5818" y="944880"/>
            <a:ext cx="10055860" cy="5352415"/>
            <a:chOff x="325818" y="944880"/>
            <a:chExt cx="10055860" cy="53524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8676" y="944880"/>
              <a:ext cx="8668512" cy="535228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53833" y="4210050"/>
              <a:ext cx="904240" cy="728980"/>
            </a:xfrm>
            <a:custGeom>
              <a:avLst/>
              <a:gdLst/>
              <a:ahLst/>
              <a:cxnLst/>
              <a:rect l="l" t="t" r="r" b="b"/>
              <a:pathLst>
                <a:path w="904240" h="728979">
                  <a:moveTo>
                    <a:pt x="903731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903731" y="728472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26382" y="2948305"/>
              <a:ext cx="3110230" cy="1609090"/>
            </a:xfrm>
            <a:custGeom>
              <a:avLst/>
              <a:gdLst/>
              <a:ahLst/>
              <a:cxnLst/>
              <a:rect l="l" t="t" r="r" b="b"/>
              <a:pathLst>
                <a:path w="3110229" h="1609089">
                  <a:moveTo>
                    <a:pt x="3110102" y="1608582"/>
                  </a:moveTo>
                  <a:lnTo>
                    <a:pt x="2435859" y="149288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9341" y="3532759"/>
              <a:ext cx="608330" cy="659765"/>
            </a:xfrm>
            <a:custGeom>
              <a:avLst/>
              <a:gdLst/>
              <a:ahLst/>
              <a:cxnLst/>
              <a:rect l="l" t="t" r="r" b="b"/>
              <a:pathLst>
                <a:path w="608330" h="659764">
                  <a:moveTo>
                    <a:pt x="0" y="0"/>
                  </a:moveTo>
                  <a:lnTo>
                    <a:pt x="201930" y="84073"/>
                  </a:lnTo>
                  <a:lnTo>
                    <a:pt x="607822" y="659257"/>
                  </a:lnTo>
                </a:path>
              </a:pathLst>
            </a:custGeom>
            <a:ln w="2540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10330" y="1643506"/>
              <a:ext cx="3079115" cy="4156710"/>
            </a:xfrm>
            <a:custGeom>
              <a:avLst/>
              <a:gdLst/>
              <a:ahLst/>
              <a:cxnLst/>
              <a:rect l="l" t="t" r="r" b="b"/>
              <a:pathLst>
                <a:path w="3079115" h="4156710">
                  <a:moveTo>
                    <a:pt x="2994660" y="3006470"/>
                  </a:moveTo>
                  <a:lnTo>
                    <a:pt x="2520061" y="2985388"/>
                  </a:lnTo>
                  <a:lnTo>
                    <a:pt x="0" y="3174365"/>
                  </a:lnTo>
                </a:path>
                <a:path w="3079115" h="4156710">
                  <a:moveTo>
                    <a:pt x="3036697" y="2827909"/>
                  </a:moveTo>
                  <a:lnTo>
                    <a:pt x="2688081" y="2733293"/>
                  </a:lnTo>
                  <a:lnTo>
                    <a:pt x="1334643" y="0"/>
                  </a:lnTo>
                </a:path>
                <a:path w="3079115" h="4156710">
                  <a:moveTo>
                    <a:pt x="3078734" y="3186684"/>
                  </a:moveTo>
                  <a:lnTo>
                    <a:pt x="2971800" y="3323335"/>
                  </a:lnTo>
                  <a:lnTo>
                    <a:pt x="2900426" y="4132402"/>
                  </a:lnTo>
                </a:path>
                <a:path w="3079115" h="4156710">
                  <a:moveTo>
                    <a:pt x="3026155" y="3094990"/>
                  </a:moveTo>
                  <a:lnTo>
                    <a:pt x="2835275" y="3157981"/>
                  </a:lnTo>
                  <a:lnTo>
                    <a:pt x="1912620" y="4156316"/>
                  </a:lnTo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86154" y="5021326"/>
              <a:ext cx="2957195" cy="838200"/>
            </a:xfrm>
            <a:custGeom>
              <a:avLst/>
              <a:gdLst/>
              <a:ahLst/>
              <a:cxnLst/>
              <a:rect l="l" t="t" r="r" b="b"/>
              <a:pathLst>
                <a:path w="2957195" h="838200">
                  <a:moveTo>
                    <a:pt x="0" y="0"/>
                  </a:moveTo>
                  <a:lnTo>
                    <a:pt x="351282" y="178816"/>
                  </a:lnTo>
                  <a:lnTo>
                    <a:pt x="2957195" y="838098"/>
                  </a:lnTo>
                </a:path>
              </a:pathLst>
            </a:custGeom>
            <a:ln w="25400">
              <a:solidFill>
                <a:srgbClr val="AF97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253858" y="1094105"/>
              <a:ext cx="3115310" cy="702310"/>
            </a:xfrm>
            <a:custGeom>
              <a:avLst/>
              <a:gdLst/>
              <a:ahLst/>
              <a:cxnLst/>
              <a:rect l="l" t="t" r="r" b="b"/>
              <a:pathLst>
                <a:path w="3115309" h="702310">
                  <a:moveTo>
                    <a:pt x="3115056" y="691642"/>
                  </a:moveTo>
                  <a:lnTo>
                    <a:pt x="2731135" y="7021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00885" y="1333500"/>
              <a:ext cx="2902585" cy="662305"/>
            </a:xfrm>
            <a:custGeom>
              <a:avLst/>
              <a:gdLst/>
              <a:ahLst/>
              <a:cxnLst/>
              <a:rect l="l" t="t" r="r" b="b"/>
              <a:pathLst>
                <a:path w="2902585" h="662305">
                  <a:moveTo>
                    <a:pt x="0" y="661924"/>
                  </a:moveTo>
                  <a:lnTo>
                    <a:pt x="417956" y="630427"/>
                  </a:lnTo>
                  <a:lnTo>
                    <a:pt x="2902458" y="0"/>
                  </a:lnTo>
                </a:path>
              </a:pathLst>
            </a:custGeom>
            <a:ln w="25399">
              <a:solidFill>
                <a:srgbClr val="4BC1E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046" y="1482090"/>
              <a:ext cx="1040891" cy="1167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18" y="2835002"/>
              <a:ext cx="1112367" cy="42367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478274" y="1282446"/>
              <a:ext cx="2722245" cy="45720"/>
            </a:xfrm>
            <a:custGeom>
              <a:avLst/>
              <a:gdLst/>
              <a:ahLst/>
              <a:cxnLst/>
              <a:rect l="l" t="t" r="r" b="b"/>
              <a:pathLst>
                <a:path w="2722245" h="45719">
                  <a:moveTo>
                    <a:pt x="272186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721864" y="45720"/>
                  </a:lnTo>
                  <a:lnTo>
                    <a:pt x="2721864" y="0"/>
                  </a:lnTo>
                  <a:close/>
                </a:path>
              </a:pathLst>
            </a:custGeom>
            <a:solidFill>
              <a:srgbClr val="4BC1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78274" y="1282446"/>
              <a:ext cx="2722245" cy="45720"/>
            </a:xfrm>
            <a:custGeom>
              <a:avLst/>
              <a:gdLst/>
              <a:ahLst/>
              <a:cxnLst/>
              <a:rect l="l" t="t" r="r" b="b"/>
              <a:pathLst>
                <a:path w="2722245" h="45719">
                  <a:moveTo>
                    <a:pt x="0" y="45720"/>
                  </a:moveTo>
                  <a:lnTo>
                    <a:pt x="2721864" y="45720"/>
                  </a:lnTo>
                  <a:lnTo>
                    <a:pt x="2721864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25400">
              <a:solidFill>
                <a:srgbClr val="357C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6662" rIns="0" bIns="0" rtlCol="0" vert="horz">
            <a:spAutoFit/>
          </a:bodyPr>
          <a:lstStyle/>
          <a:p>
            <a:pPr marL="955040">
              <a:lnSpc>
                <a:spcPct val="100000"/>
              </a:lnSpc>
              <a:spcBef>
                <a:spcPts val="100"/>
              </a:spcBef>
            </a:pPr>
            <a:r>
              <a:rPr dirty="0"/>
              <a:t>2022,</a:t>
            </a:r>
            <a:r>
              <a:rPr dirty="0" spc="-110"/>
              <a:t> </a:t>
            </a:r>
            <a:r>
              <a:rPr dirty="0"/>
              <a:t>2023+</a:t>
            </a:r>
            <a:r>
              <a:rPr dirty="0" spc="-95"/>
              <a:t> </a:t>
            </a:r>
            <a:r>
              <a:rPr dirty="0" spc="-10"/>
              <a:t>Testbeds:</a:t>
            </a:r>
            <a:r>
              <a:rPr dirty="0" spc="-90"/>
              <a:t> </a:t>
            </a:r>
            <a:r>
              <a:rPr dirty="0" spc="-10"/>
              <a:t>Pre-</a:t>
            </a:r>
            <a:r>
              <a:rPr dirty="0"/>
              <a:t>pilot</a:t>
            </a:r>
            <a:r>
              <a:rPr dirty="0" spc="-215"/>
              <a:t> </a:t>
            </a:r>
            <a:r>
              <a:rPr dirty="0" spc="-10"/>
              <a:t>Activities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9118" y="1370838"/>
            <a:ext cx="1328927" cy="75437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10692" y="2689352"/>
            <a:ext cx="1114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Electreon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25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kW+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x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 spc="-50">
                <a:latin typeface="Arial"/>
                <a:cs typeface="Arial"/>
              </a:rPr>
              <a:t>3</a:t>
            </a:r>
            <a:r>
              <a:rPr dirty="0" sz="900">
                <a:latin typeface="Arial"/>
                <a:cs typeface="Arial"/>
              </a:rPr>
              <a:t> 50m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DWPT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48091" y="2320566"/>
            <a:ext cx="1358026" cy="349483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499872" y="1039622"/>
            <a:ext cx="7553959" cy="4886960"/>
            <a:chOff x="499872" y="1039622"/>
            <a:chExt cx="7553959" cy="4886960"/>
          </a:xfrm>
        </p:grpSpPr>
        <p:sp>
          <p:nvSpPr>
            <p:cNvPr id="20" name="object 20" descr=""/>
            <p:cNvSpPr/>
            <p:nvPr/>
          </p:nvSpPr>
          <p:spPr>
            <a:xfrm>
              <a:off x="4751069" y="1052322"/>
              <a:ext cx="2449195" cy="67310"/>
            </a:xfrm>
            <a:custGeom>
              <a:avLst/>
              <a:gdLst/>
              <a:ahLst/>
              <a:cxnLst/>
              <a:rect l="l" t="t" r="r" b="b"/>
              <a:pathLst>
                <a:path w="2449195" h="67309">
                  <a:moveTo>
                    <a:pt x="2449068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2449068" y="67055"/>
                  </a:lnTo>
                  <a:lnTo>
                    <a:pt x="244906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751069" y="1052322"/>
              <a:ext cx="2449195" cy="67310"/>
            </a:xfrm>
            <a:custGeom>
              <a:avLst/>
              <a:gdLst/>
              <a:ahLst/>
              <a:cxnLst/>
              <a:rect l="l" t="t" r="r" b="b"/>
              <a:pathLst>
                <a:path w="2449195" h="67309">
                  <a:moveTo>
                    <a:pt x="0" y="67055"/>
                  </a:moveTo>
                  <a:lnTo>
                    <a:pt x="2449068" y="67055"/>
                  </a:lnTo>
                  <a:lnTo>
                    <a:pt x="2449068" y="0"/>
                  </a:lnTo>
                  <a:lnTo>
                    <a:pt x="0" y="0"/>
                  </a:lnTo>
                  <a:lnTo>
                    <a:pt x="0" y="67055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1019" y="1491995"/>
              <a:ext cx="1944624" cy="8077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351019" y="1491995"/>
              <a:ext cx="1945005" cy="81280"/>
            </a:xfrm>
            <a:custGeom>
              <a:avLst/>
              <a:gdLst/>
              <a:ahLst/>
              <a:cxnLst/>
              <a:rect l="l" t="t" r="r" b="b"/>
              <a:pathLst>
                <a:path w="1945004" h="81280">
                  <a:moveTo>
                    <a:pt x="0" y="80772"/>
                  </a:moveTo>
                  <a:lnTo>
                    <a:pt x="1944624" y="80772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80772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419" y="5832348"/>
              <a:ext cx="1944624" cy="8077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503419" y="5832348"/>
              <a:ext cx="1945005" cy="81280"/>
            </a:xfrm>
            <a:custGeom>
              <a:avLst/>
              <a:gdLst/>
              <a:ahLst/>
              <a:cxnLst/>
              <a:rect l="l" t="t" r="r" b="b"/>
              <a:pathLst>
                <a:path w="1945004" h="81279">
                  <a:moveTo>
                    <a:pt x="0" y="80771"/>
                  </a:moveTo>
                  <a:lnTo>
                    <a:pt x="1944624" y="80771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627875" y="5832348"/>
              <a:ext cx="425450" cy="81280"/>
            </a:xfrm>
            <a:custGeom>
              <a:avLst/>
              <a:gdLst/>
              <a:ahLst/>
              <a:cxnLst/>
              <a:rect l="l" t="t" r="r" b="b"/>
              <a:pathLst>
                <a:path w="425450" h="81279">
                  <a:moveTo>
                    <a:pt x="425196" y="0"/>
                  </a:moveTo>
                  <a:lnTo>
                    <a:pt x="0" y="0"/>
                  </a:lnTo>
                  <a:lnTo>
                    <a:pt x="0" y="80771"/>
                  </a:lnTo>
                  <a:lnTo>
                    <a:pt x="425196" y="80771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27875" y="5832348"/>
              <a:ext cx="425450" cy="81280"/>
            </a:xfrm>
            <a:custGeom>
              <a:avLst/>
              <a:gdLst/>
              <a:ahLst/>
              <a:cxnLst/>
              <a:rect l="l" t="t" r="r" b="b"/>
              <a:pathLst>
                <a:path w="425450" h="81279">
                  <a:moveTo>
                    <a:pt x="0" y="80771"/>
                  </a:moveTo>
                  <a:lnTo>
                    <a:pt x="425196" y="80771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4868" y="5004803"/>
              <a:ext cx="1108709" cy="43536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072" y="4201667"/>
              <a:ext cx="903731" cy="72847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872" y="4408931"/>
              <a:ext cx="806196" cy="58369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7955" y="2857500"/>
              <a:ext cx="809244" cy="4572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457955" y="2857500"/>
              <a:ext cx="809625" cy="45720"/>
            </a:xfrm>
            <a:custGeom>
              <a:avLst/>
              <a:gdLst/>
              <a:ahLst/>
              <a:cxnLst/>
              <a:rect l="l" t="t" r="r" b="b"/>
              <a:pathLst>
                <a:path w="809625" h="45719">
                  <a:moveTo>
                    <a:pt x="0" y="45720"/>
                  </a:moveTo>
                  <a:lnTo>
                    <a:pt x="809244" y="45720"/>
                  </a:lnTo>
                  <a:lnTo>
                    <a:pt x="809244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504181" y="5833110"/>
              <a:ext cx="373380" cy="81280"/>
            </a:xfrm>
            <a:custGeom>
              <a:avLst/>
              <a:gdLst/>
              <a:ahLst/>
              <a:cxnLst/>
              <a:rect l="l" t="t" r="r" b="b"/>
              <a:pathLst>
                <a:path w="373379" h="81279">
                  <a:moveTo>
                    <a:pt x="373379" y="0"/>
                  </a:moveTo>
                  <a:lnTo>
                    <a:pt x="0" y="0"/>
                  </a:lnTo>
                  <a:lnTo>
                    <a:pt x="0" y="80771"/>
                  </a:lnTo>
                  <a:lnTo>
                    <a:pt x="373379" y="80771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AF9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504181" y="5833110"/>
              <a:ext cx="373380" cy="81280"/>
            </a:xfrm>
            <a:custGeom>
              <a:avLst/>
              <a:gdLst/>
              <a:ahLst/>
              <a:cxnLst/>
              <a:rect l="l" t="t" r="r" b="b"/>
              <a:pathLst>
                <a:path w="373379" h="81279">
                  <a:moveTo>
                    <a:pt x="0" y="80771"/>
                  </a:moveTo>
                  <a:lnTo>
                    <a:pt x="373379" y="80771"/>
                  </a:lnTo>
                  <a:lnTo>
                    <a:pt x="373379" y="0"/>
                  </a:lnTo>
                  <a:lnTo>
                    <a:pt x="0" y="0"/>
                  </a:lnTo>
                  <a:lnTo>
                    <a:pt x="0" y="80771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0801604" y="2156840"/>
            <a:ext cx="624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IPT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200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kW </a:t>
            </a:r>
            <a:r>
              <a:rPr dirty="0" sz="900">
                <a:latin typeface="Arial"/>
                <a:cs typeface="Arial"/>
              </a:rPr>
              <a:t>40m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DWPT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036179" y="4073779"/>
            <a:ext cx="1669414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-"/>
              <a:tabLst>
                <a:tab pos="184785" algn="l"/>
              </a:tabLst>
            </a:pPr>
            <a:r>
              <a:rPr dirty="0" sz="900" spc="-10">
                <a:latin typeface="Arial"/>
                <a:cs typeface="Arial"/>
              </a:rPr>
              <a:t>Removable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track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segments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Test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rail,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100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kW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modules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Rav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4</a:t>
            </a:r>
            <a:r>
              <a:rPr dirty="0" sz="900" spc="-10">
                <a:latin typeface="Arial"/>
                <a:cs typeface="Arial"/>
              </a:rPr>
              <a:t> integration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50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kW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IPP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concrete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pads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x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-5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Aggie</a:t>
            </a:r>
            <a:r>
              <a:rPr dirty="0" sz="900" spc="-5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Bus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Demo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EMS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&amp;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charge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management</a:t>
            </a:r>
            <a:endParaRPr sz="9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4785" algn="l"/>
              </a:tabLst>
            </a:pPr>
            <a:r>
              <a:rPr dirty="0" sz="900">
                <a:latin typeface="Arial"/>
                <a:cs typeface="Arial"/>
              </a:rPr>
              <a:t>Heavy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duty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truck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integration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327659" y="1309198"/>
            <a:ext cx="10822305" cy="4690110"/>
            <a:chOff x="327659" y="1309198"/>
            <a:chExt cx="10822305" cy="4690110"/>
          </a:xfrm>
        </p:grpSpPr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5895" y="3621023"/>
              <a:ext cx="1313688" cy="72847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1407" y="5507735"/>
              <a:ext cx="1229055" cy="49149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3516" y="4393692"/>
              <a:ext cx="1036320" cy="102717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151" y="1309198"/>
              <a:ext cx="902208" cy="16755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1412" y="3657600"/>
              <a:ext cx="121920" cy="339851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5201412" y="3657600"/>
              <a:ext cx="121920" cy="340360"/>
            </a:xfrm>
            <a:custGeom>
              <a:avLst/>
              <a:gdLst/>
              <a:ahLst/>
              <a:cxnLst/>
              <a:rect l="l" t="t" r="r" b="b"/>
              <a:pathLst>
                <a:path w="121920" h="340360">
                  <a:moveTo>
                    <a:pt x="0" y="339851"/>
                  </a:moveTo>
                  <a:lnTo>
                    <a:pt x="121920" y="339851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9627" y="5076481"/>
              <a:ext cx="828370" cy="39264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44595" y="4536948"/>
              <a:ext cx="589787" cy="5029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1225" y="4196524"/>
              <a:ext cx="120650" cy="13068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659" y="4050792"/>
              <a:ext cx="1093393" cy="42291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7387" y="3226307"/>
              <a:ext cx="885444" cy="661415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279298" y="3912234"/>
            <a:ext cx="1149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"/>
                <a:cs typeface="Arial"/>
              </a:rPr>
              <a:t>UoAuckland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WPT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pad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58164" y="1052576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006FC0"/>
                </a:solidFill>
                <a:latin typeface="Arial"/>
                <a:cs typeface="Arial"/>
              </a:rPr>
              <a:t>2022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69798" y="5051297"/>
            <a:ext cx="856615" cy="507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"/>
                <a:cs typeface="Arial"/>
              </a:rPr>
              <a:t>Magment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50 </a:t>
            </a:r>
            <a:r>
              <a:rPr dirty="0" sz="900" spc="-35">
                <a:latin typeface="Arial"/>
                <a:cs typeface="Arial"/>
              </a:rPr>
              <a:t>kW </a:t>
            </a:r>
            <a:r>
              <a:rPr dirty="0" sz="900">
                <a:latin typeface="Arial"/>
                <a:cs typeface="Arial"/>
              </a:rPr>
              <a:t>10m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DWPT</a:t>
            </a:r>
            <a:endParaRPr sz="900">
              <a:latin typeface="Arial"/>
              <a:cs typeface="Arial"/>
            </a:endParaRPr>
          </a:p>
          <a:p>
            <a:pPr algn="ctr" marR="14604">
              <a:lnSpc>
                <a:spcPts val="1630"/>
              </a:lnSpc>
            </a:pPr>
            <a:r>
              <a:rPr dirty="0" sz="1400" spc="-20">
                <a:solidFill>
                  <a:srgbClr val="006FC0"/>
                </a:solidFill>
                <a:latin typeface="Arial"/>
                <a:cs typeface="Arial"/>
              </a:rPr>
              <a:t>2023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902822" y="1115644"/>
            <a:ext cx="4216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006FC0"/>
                </a:solidFill>
                <a:latin typeface="Arial"/>
                <a:cs typeface="Arial"/>
              </a:rPr>
              <a:t>2023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163823" y="1480058"/>
            <a:ext cx="7703820" cy="2366645"/>
            <a:chOff x="3163823" y="1480058"/>
            <a:chExt cx="7703820" cy="2366645"/>
          </a:xfrm>
        </p:grpSpPr>
        <p:sp>
          <p:nvSpPr>
            <p:cNvPr id="54" name="object 54" descr=""/>
            <p:cNvSpPr/>
            <p:nvPr/>
          </p:nvSpPr>
          <p:spPr>
            <a:xfrm>
              <a:off x="7003541" y="1567180"/>
              <a:ext cx="2980690" cy="1415415"/>
            </a:xfrm>
            <a:custGeom>
              <a:avLst/>
              <a:gdLst/>
              <a:ahLst/>
              <a:cxnLst/>
              <a:rect l="l" t="t" r="r" b="b"/>
              <a:pathLst>
                <a:path w="2980690" h="1415414">
                  <a:moveTo>
                    <a:pt x="2980435" y="1415161"/>
                  </a:moveTo>
                  <a:lnTo>
                    <a:pt x="1994788" y="109042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AF97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11740" y="2836163"/>
              <a:ext cx="755903" cy="402336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6296405" y="1492758"/>
              <a:ext cx="647700" cy="81280"/>
            </a:xfrm>
            <a:custGeom>
              <a:avLst/>
              <a:gdLst/>
              <a:ahLst/>
              <a:cxnLst/>
              <a:rect l="l" t="t" r="r" b="b"/>
              <a:pathLst>
                <a:path w="647700" h="81280">
                  <a:moveTo>
                    <a:pt x="647700" y="0"/>
                  </a:moveTo>
                  <a:lnTo>
                    <a:pt x="0" y="0"/>
                  </a:lnTo>
                  <a:lnTo>
                    <a:pt x="0" y="80772"/>
                  </a:lnTo>
                  <a:lnTo>
                    <a:pt x="647700" y="80772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AF9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296405" y="1492758"/>
              <a:ext cx="647700" cy="81280"/>
            </a:xfrm>
            <a:custGeom>
              <a:avLst/>
              <a:gdLst/>
              <a:ahLst/>
              <a:cxnLst/>
              <a:rect l="l" t="t" r="r" b="b"/>
              <a:pathLst>
                <a:path w="647700" h="81280">
                  <a:moveTo>
                    <a:pt x="0" y="80772"/>
                  </a:moveTo>
                  <a:lnTo>
                    <a:pt x="647700" y="80772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80772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63823" y="1770888"/>
              <a:ext cx="2098548" cy="97993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09815" y="2663952"/>
              <a:ext cx="1810512" cy="1182624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10977118" y="2888741"/>
            <a:ext cx="785495" cy="4895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304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"/>
                <a:cs typeface="Arial"/>
              </a:rPr>
              <a:t>Purdue</a:t>
            </a:r>
            <a:r>
              <a:rPr dirty="0" sz="900" spc="50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200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kW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DWPT</a:t>
            </a:r>
            <a:endParaRPr sz="900">
              <a:latin typeface="Arial"/>
              <a:cs typeface="Arial"/>
            </a:endParaRPr>
          </a:p>
          <a:p>
            <a:pPr marL="160020">
              <a:lnSpc>
                <a:spcPts val="1490"/>
              </a:lnSpc>
            </a:pPr>
            <a:r>
              <a:rPr dirty="0" sz="1400" spc="-20">
                <a:solidFill>
                  <a:srgbClr val="006FC0"/>
                </a:solidFill>
                <a:latin typeface="Arial"/>
                <a:cs typeface="Arial"/>
              </a:rPr>
              <a:t>2024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45692" y="5393435"/>
            <a:ext cx="10293350" cy="1140460"/>
          </a:xfrm>
          <a:custGeom>
            <a:avLst/>
            <a:gdLst/>
            <a:ahLst/>
            <a:cxnLst/>
            <a:rect l="l" t="t" r="r" b="b"/>
            <a:pathLst>
              <a:path w="10293350" h="1140459">
                <a:moveTo>
                  <a:pt x="10103104" y="0"/>
                </a:moveTo>
                <a:lnTo>
                  <a:pt x="189992" y="0"/>
                </a:lnTo>
                <a:lnTo>
                  <a:pt x="139494" y="6788"/>
                </a:lnTo>
                <a:lnTo>
                  <a:pt x="94111" y="25945"/>
                </a:lnTo>
                <a:lnTo>
                  <a:pt x="55657" y="55657"/>
                </a:lnTo>
                <a:lnTo>
                  <a:pt x="25945" y="94111"/>
                </a:lnTo>
                <a:lnTo>
                  <a:pt x="6788" y="139494"/>
                </a:lnTo>
                <a:lnTo>
                  <a:pt x="0" y="189991"/>
                </a:lnTo>
                <a:lnTo>
                  <a:pt x="0" y="949947"/>
                </a:lnTo>
                <a:lnTo>
                  <a:pt x="6788" y="1000459"/>
                </a:lnTo>
                <a:lnTo>
                  <a:pt x="25945" y="1045847"/>
                </a:lnTo>
                <a:lnTo>
                  <a:pt x="55657" y="1084302"/>
                </a:lnTo>
                <a:lnTo>
                  <a:pt x="94111" y="1114011"/>
                </a:lnTo>
                <a:lnTo>
                  <a:pt x="139494" y="1133165"/>
                </a:lnTo>
                <a:lnTo>
                  <a:pt x="189992" y="1139952"/>
                </a:lnTo>
                <a:lnTo>
                  <a:pt x="10103104" y="1139952"/>
                </a:lnTo>
                <a:lnTo>
                  <a:pt x="10153601" y="1133165"/>
                </a:lnTo>
                <a:lnTo>
                  <a:pt x="10198984" y="1114011"/>
                </a:lnTo>
                <a:lnTo>
                  <a:pt x="10237438" y="1084302"/>
                </a:lnTo>
                <a:lnTo>
                  <a:pt x="10267150" y="1045847"/>
                </a:lnTo>
                <a:lnTo>
                  <a:pt x="10286307" y="1000459"/>
                </a:lnTo>
                <a:lnTo>
                  <a:pt x="10293096" y="949947"/>
                </a:lnTo>
                <a:lnTo>
                  <a:pt x="10293096" y="189991"/>
                </a:lnTo>
                <a:lnTo>
                  <a:pt x="10286307" y="139494"/>
                </a:lnTo>
                <a:lnTo>
                  <a:pt x="10267150" y="94111"/>
                </a:lnTo>
                <a:lnTo>
                  <a:pt x="10237438" y="55657"/>
                </a:lnTo>
                <a:lnTo>
                  <a:pt x="10198984" y="25945"/>
                </a:lnTo>
                <a:lnTo>
                  <a:pt x="10153601" y="6788"/>
                </a:lnTo>
                <a:lnTo>
                  <a:pt x="10103104" y="0"/>
                </a:lnTo>
                <a:close/>
              </a:path>
            </a:pathLst>
          </a:custGeom>
          <a:solidFill>
            <a:srgbClr val="0D2B4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42372"/>
            <a:ext cx="2193183" cy="1815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439667"/>
            <a:ext cx="1754124" cy="116433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984" y="1490472"/>
            <a:ext cx="2328672" cy="121767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20090" y="2783839"/>
            <a:ext cx="22936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5930" marR="5080" indent="-44386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TRAX</a:t>
            </a:r>
            <a:r>
              <a:rPr dirty="0" sz="1600" spc="-3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line,</a:t>
            </a:r>
            <a:r>
              <a:rPr dirty="0" sz="1600" spc="-5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predictable</a:t>
            </a:r>
            <a:r>
              <a:rPr dirty="0" sz="1600" spc="-4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1F487C"/>
                </a:solidFill>
                <a:latin typeface="Calibri"/>
                <a:cs typeface="Calibri"/>
              </a:rPr>
              <a:t>MW-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level</a:t>
            </a:r>
            <a:r>
              <a:rPr dirty="0" sz="1600" spc="-6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pulsed</a:t>
            </a:r>
            <a:r>
              <a:rPr dirty="0" sz="1600" spc="-6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load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75318" y="2853308"/>
            <a:ext cx="31572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8620" marR="5080" indent="-37655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2x</a:t>
            </a:r>
            <a:r>
              <a:rPr dirty="0" sz="1600" spc="-5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450</a:t>
            </a:r>
            <a:r>
              <a:rPr dirty="0" sz="1600" spc="-2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kW</a:t>
            </a:r>
            <a:r>
              <a:rPr dirty="0" sz="1600" spc="-4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overhead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bus</a:t>
            </a:r>
            <a:r>
              <a:rPr dirty="0" sz="1600" spc="-5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chargers</a:t>
            </a:r>
            <a:r>
              <a:rPr dirty="0" sz="1600" spc="-4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1F487C"/>
                </a:solidFill>
                <a:latin typeface="Calibri"/>
                <a:cs typeface="Calibri"/>
              </a:rPr>
              <a:t>and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3x</a:t>
            </a:r>
            <a:r>
              <a:rPr dirty="0" sz="1600" spc="-3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50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kW</a:t>
            </a:r>
            <a:r>
              <a:rPr dirty="0" sz="1600" spc="-2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bus</a:t>
            </a:r>
            <a:r>
              <a:rPr dirty="0" sz="1600" spc="-3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depot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chargers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38919" y="4967097"/>
            <a:ext cx="28060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2x</a:t>
            </a:r>
            <a:r>
              <a:rPr dirty="0" sz="1600" spc="-4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150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kW</a:t>
            </a:r>
            <a:r>
              <a:rPr dirty="0" sz="1600" spc="-4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public</a:t>
            </a:r>
            <a:r>
              <a:rPr dirty="0" sz="1600" spc="-6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DC</a:t>
            </a:r>
            <a:r>
              <a:rPr dirty="0" sz="1600" spc="-3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fast</a:t>
            </a:r>
            <a:r>
              <a:rPr dirty="0" sz="1600" spc="-5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charging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3366" y="4687315"/>
            <a:ext cx="19132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0" marR="5080" indent="-25463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Intermodal</a:t>
            </a:r>
            <a:r>
              <a:rPr dirty="0" sz="1600" spc="-2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487C"/>
                </a:solidFill>
                <a:latin typeface="Calibri"/>
                <a:cs typeface="Calibri"/>
              </a:rPr>
              <a:t>Hub</a:t>
            </a:r>
            <a:r>
              <a:rPr dirty="0" sz="1600" spc="-2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facility variable</a:t>
            </a:r>
            <a:r>
              <a:rPr dirty="0" sz="1600" spc="-15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487C"/>
                </a:solidFill>
                <a:latin typeface="Calibri"/>
                <a:cs typeface="Calibri"/>
              </a:rPr>
              <a:t>demand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36495" y="5358790"/>
            <a:ext cx="935228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8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charge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planning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tools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dirty="0" sz="18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utilization,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charges,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defer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upgrade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costs,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grid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Planning,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development,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deployment,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pilot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36746" y="-24891"/>
            <a:ext cx="54451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Intermodal</a:t>
            </a:r>
            <a:r>
              <a:rPr dirty="0" spc="-25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Hub</a:t>
            </a:r>
            <a:r>
              <a:rPr dirty="0" spc="-25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Pilot</a:t>
            </a:r>
            <a:r>
              <a:rPr dirty="0" spc="-25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Project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4947" y="827532"/>
            <a:ext cx="4317482" cy="397306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44911" y="661416"/>
            <a:ext cx="1568196" cy="208787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7176" y="659891"/>
            <a:ext cx="1566672" cy="208940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57153" y="3526572"/>
            <a:ext cx="1099776" cy="1354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3847" y="3694176"/>
            <a:ext cx="1661159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67" y="778763"/>
            <a:ext cx="6760464" cy="589330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949440" y="2985516"/>
            <a:ext cx="2186940" cy="545465"/>
          </a:xfrm>
          <a:prstGeom prst="rect">
            <a:avLst/>
          </a:prstGeom>
          <a:solidFill>
            <a:srgbClr val="7E7E7E">
              <a:alpha val="81959"/>
            </a:srgbClr>
          </a:solidFill>
          <a:ln w="9525">
            <a:solidFill>
              <a:srgbClr val="FFFFF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Plug-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charging:</a:t>
            </a:r>
            <a:endParaRPr sz="14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hoteling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semis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7801" y="126238"/>
            <a:ext cx="1090485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Inland</a:t>
            </a:r>
            <a:r>
              <a:rPr dirty="0" sz="3200" spc="-55"/>
              <a:t> </a:t>
            </a:r>
            <a:r>
              <a:rPr dirty="0" sz="3200"/>
              <a:t>Port</a:t>
            </a:r>
            <a:r>
              <a:rPr dirty="0" sz="3200" spc="-10"/>
              <a:t> </a:t>
            </a:r>
            <a:r>
              <a:rPr dirty="0" sz="3200"/>
              <a:t>Freight</a:t>
            </a:r>
            <a:r>
              <a:rPr dirty="0" sz="3200" spc="-40"/>
              <a:t> </a:t>
            </a:r>
            <a:r>
              <a:rPr dirty="0" sz="3200"/>
              <a:t>Electrification</a:t>
            </a:r>
            <a:r>
              <a:rPr dirty="0" sz="3200" spc="-50"/>
              <a:t> </a:t>
            </a:r>
            <a:r>
              <a:rPr dirty="0" sz="3200"/>
              <a:t>Demonstration</a:t>
            </a:r>
            <a:r>
              <a:rPr dirty="0" sz="3200" spc="-50"/>
              <a:t> </a:t>
            </a:r>
            <a:r>
              <a:rPr dirty="0" sz="3200" spc="-10"/>
              <a:t>Project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11858370" y="6623101"/>
            <a:ext cx="1689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474720" y="1633727"/>
            <a:ext cx="6002020" cy="5224780"/>
            <a:chOff x="3474720" y="1633727"/>
            <a:chExt cx="6002020" cy="52247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8176" y="1633727"/>
              <a:ext cx="1493520" cy="9174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4" y="3081527"/>
              <a:ext cx="1403603" cy="4282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745480" y="4671059"/>
              <a:ext cx="3731260" cy="2186940"/>
            </a:xfrm>
            <a:custGeom>
              <a:avLst/>
              <a:gdLst/>
              <a:ahLst/>
              <a:cxnLst/>
              <a:rect l="l" t="t" r="r" b="b"/>
              <a:pathLst>
                <a:path w="3731259" h="2186940">
                  <a:moveTo>
                    <a:pt x="3730752" y="0"/>
                  </a:moveTo>
                  <a:lnTo>
                    <a:pt x="0" y="0"/>
                  </a:lnTo>
                  <a:lnTo>
                    <a:pt x="0" y="2186938"/>
                  </a:lnTo>
                  <a:lnTo>
                    <a:pt x="3730752" y="2186938"/>
                  </a:lnTo>
                  <a:lnTo>
                    <a:pt x="3730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37026" y="2475738"/>
              <a:ext cx="3256915" cy="3780154"/>
            </a:xfrm>
            <a:custGeom>
              <a:avLst/>
              <a:gdLst/>
              <a:ahLst/>
              <a:cxnLst/>
              <a:rect l="l" t="t" r="r" b="b"/>
              <a:pathLst>
                <a:path w="3256915" h="3780154">
                  <a:moveTo>
                    <a:pt x="702563" y="0"/>
                  </a:moveTo>
                  <a:lnTo>
                    <a:pt x="1581277" y="0"/>
                  </a:lnTo>
                </a:path>
                <a:path w="3256915" h="3780154">
                  <a:moveTo>
                    <a:pt x="854963" y="0"/>
                  </a:moveTo>
                  <a:lnTo>
                    <a:pt x="854963" y="1066800"/>
                  </a:lnTo>
                </a:path>
                <a:path w="3256915" h="3780154">
                  <a:moveTo>
                    <a:pt x="0" y="1066800"/>
                  </a:moveTo>
                  <a:lnTo>
                    <a:pt x="3256406" y="1066800"/>
                  </a:lnTo>
                </a:path>
                <a:path w="3256915" h="3780154">
                  <a:moveTo>
                    <a:pt x="12191" y="1252728"/>
                  </a:moveTo>
                  <a:lnTo>
                    <a:pt x="29845" y="3779812"/>
                  </a:lnTo>
                </a:path>
              </a:pathLst>
            </a:custGeom>
            <a:ln w="28575">
              <a:solidFill>
                <a:srgbClr val="0A87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928" y="2909316"/>
              <a:ext cx="911351" cy="65227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4720" y="1921763"/>
              <a:ext cx="929639" cy="6187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4268" y="4768595"/>
              <a:ext cx="3422903" cy="192481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666744" y="3919727"/>
              <a:ext cx="911860" cy="1385570"/>
            </a:xfrm>
            <a:custGeom>
              <a:avLst/>
              <a:gdLst/>
              <a:ahLst/>
              <a:cxnLst/>
              <a:rect l="l" t="t" r="r" b="b"/>
              <a:pathLst>
                <a:path w="911860" h="1385570">
                  <a:moveTo>
                    <a:pt x="0" y="1385316"/>
                  </a:moveTo>
                  <a:lnTo>
                    <a:pt x="911351" y="1385316"/>
                  </a:lnTo>
                  <a:lnTo>
                    <a:pt x="911351" y="0"/>
                  </a:lnTo>
                  <a:lnTo>
                    <a:pt x="0" y="0"/>
                  </a:lnTo>
                  <a:lnTo>
                    <a:pt x="0" y="138531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883907" y="1606296"/>
            <a:ext cx="975360" cy="954405"/>
          </a:xfrm>
          <a:prstGeom prst="rect">
            <a:avLst/>
          </a:prstGeom>
          <a:solidFill>
            <a:srgbClr val="7E7E7E">
              <a:alpha val="81959"/>
            </a:srgbClr>
          </a:solidFill>
          <a:ln w="9525">
            <a:solidFill>
              <a:srgbClr val="FFFFFF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1440" marR="90805">
              <a:lnSpc>
                <a:spcPct val="100000"/>
              </a:lnSpc>
              <a:spcBef>
                <a:spcPts val="26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Wireless charging: cargo movement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9311" y="799591"/>
            <a:ext cx="228155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Lays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groundwork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for </a:t>
            </a:r>
            <a:r>
              <a:rPr dirty="0" sz="1400">
                <a:latin typeface="Calibri"/>
                <a:cs typeface="Calibri"/>
              </a:rPr>
              <a:t>electrified </a:t>
            </a:r>
            <a:r>
              <a:rPr dirty="0" sz="1400" spc="-10">
                <a:latin typeface="Calibri"/>
                <a:cs typeface="Calibri"/>
              </a:rPr>
              <a:t>transportation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in </a:t>
            </a:r>
            <a:r>
              <a:rPr dirty="0" sz="1400">
                <a:latin typeface="Calibri"/>
                <a:cs typeface="Calibri"/>
              </a:rPr>
              <a:t>Utah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air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quality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stimulate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economic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growth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29311" y="1866645"/>
            <a:ext cx="215646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Inland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Port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ideal </a:t>
            </a:r>
            <a:r>
              <a:rPr dirty="0" sz="1400">
                <a:latin typeface="Calibri"/>
                <a:cs typeface="Calibri"/>
              </a:rPr>
              <a:t>candidate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demonstrate </a:t>
            </a:r>
            <a:r>
              <a:rPr dirty="0" sz="1400">
                <a:latin typeface="Calibri"/>
                <a:cs typeface="Calibri"/>
              </a:rPr>
              <a:t>capabilities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heavy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duty </a:t>
            </a:r>
            <a:r>
              <a:rPr dirty="0" sz="1400">
                <a:latin typeface="Calibri"/>
                <a:cs typeface="Calibri"/>
              </a:rPr>
              <a:t>vehicles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prepare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“shovel- </a:t>
            </a:r>
            <a:r>
              <a:rPr dirty="0" sz="1400">
                <a:latin typeface="Calibri"/>
                <a:cs typeface="Calibri"/>
              </a:rPr>
              <a:t>ready”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projects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upcoming federal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infrastructure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funds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9311" y="3360546"/>
            <a:ext cx="224345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3-</a:t>
            </a:r>
            <a:r>
              <a:rPr dirty="0" sz="1400">
                <a:latin typeface="Calibri"/>
                <a:cs typeface="Calibri"/>
              </a:rPr>
              <a:t>year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project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Pre-</a:t>
            </a:r>
            <a:r>
              <a:rPr dirty="0" sz="1400" spc="-20">
                <a:latin typeface="Calibri"/>
                <a:cs typeface="Calibri"/>
              </a:rPr>
              <a:t>Pilot </a:t>
            </a:r>
            <a:r>
              <a:rPr dirty="0" sz="1400">
                <a:latin typeface="Calibri"/>
                <a:cs typeface="Calibri"/>
              </a:rPr>
              <a:t>Development,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Infrastructure </a:t>
            </a:r>
            <a:r>
              <a:rPr dirty="0" sz="1400">
                <a:latin typeface="Calibri"/>
                <a:cs typeface="Calibri"/>
              </a:rPr>
              <a:t>Build,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Pilot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Demonstration </a:t>
            </a:r>
            <a:r>
              <a:rPr dirty="0" sz="1400">
                <a:latin typeface="Calibri"/>
                <a:cs typeface="Calibri"/>
              </a:rPr>
              <a:t>provides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validated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full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scale </a:t>
            </a:r>
            <a:r>
              <a:rPr dirty="0" sz="1400">
                <a:latin typeface="Calibri"/>
                <a:cs typeface="Calibri"/>
              </a:rPr>
              <a:t>port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electrification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plan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9311" y="4640960"/>
            <a:ext cx="22879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Pilot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infrastructure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 </a:t>
            </a:r>
            <a:r>
              <a:rPr dirty="0" sz="1400" spc="-20">
                <a:latin typeface="Calibri"/>
                <a:cs typeface="Calibri"/>
              </a:rPr>
              <a:t>used </a:t>
            </a:r>
            <a:r>
              <a:rPr dirty="0" sz="1400">
                <a:latin typeface="Calibri"/>
                <a:cs typeface="Calibri"/>
              </a:rPr>
              <a:t>long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term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port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electrification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9311" y="5281041"/>
            <a:ext cx="180086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Union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Pacific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Intermodal </a:t>
            </a:r>
            <a:r>
              <a:rPr dirty="0" sz="1400">
                <a:latin typeface="Calibri"/>
                <a:cs typeface="Calibri"/>
              </a:rPr>
              <a:t>Facility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moves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1M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cargo </a:t>
            </a:r>
            <a:r>
              <a:rPr dirty="0" sz="1400" spc="-10">
                <a:latin typeface="Calibri"/>
                <a:cs typeface="Calibri"/>
              </a:rPr>
              <a:t>containers </a:t>
            </a:r>
            <a:r>
              <a:rPr dirty="0" sz="1400">
                <a:latin typeface="Calibri"/>
                <a:cs typeface="Calibri"/>
              </a:rPr>
              <a:t>per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647046" y="760221"/>
            <a:ext cx="233108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Demonstrate </a:t>
            </a:r>
            <a:r>
              <a:rPr dirty="0" sz="1400">
                <a:latin typeface="Calibri"/>
                <a:cs typeface="Calibri"/>
              </a:rPr>
              <a:t>electric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“hoteling”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semis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reduce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overnight </a:t>
            </a:r>
            <a:r>
              <a:rPr dirty="0" sz="1400">
                <a:latin typeface="Calibri"/>
                <a:cs typeface="Calibri"/>
              </a:rPr>
              <a:t>diesel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pollution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647046" y="1613357"/>
            <a:ext cx="2340610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Demonstrate site-</a:t>
            </a:r>
            <a:r>
              <a:rPr dirty="0" sz="1400">
                <a:latin typeface="Calibri"/>
                <a:cs typeface="Calibri"/>
              </a:rPr>
              <a:t>level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smart </a:t>
            </a:r>
            <a:r>
              <a:rPr dirty="0" sz="1400">
                <a:latin typeface="Calibri"/>
                <a:cs typeface="Calibri"/>
              </a:rPr>
              <a:t>charge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management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 </a:t>
            </a:r>
            <a:r>
              <a:rPr dirty="0" sz="1400">
                <a:latin typeface="Calibri"/>
                <a:cs typeface="Calibri"/>
              </a:rPr>
              <a:t>utilization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reduce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cost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647046" y="2467482"/>
            <a:ext cx="229425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Demonstrate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plug-</a:t>
            </a:r>
            <a:r>
              <a:rPr dirty="0" sz="1400">
                <a:latin typeface="Calibri"/>
                <a:cs typeface="Calibri"/>
              </a:rPr>
              <a:t>in,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static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dynamic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wireless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charging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of </a:t>
            </a:r>
            <a:r>
              <a:rPr dirty="0" sz="1400">
                <a:latin typeface="Calibri"/>
                <a:cs typeface="Calibri"/>
              </a:rPr>
              <a:t>heavy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duty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trucks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lifts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647046" y="3321176"/>
            <a:ext cx="230505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Leverage</a:t>
            </a:r>
            <a:r>
              <a:rPr dirty="0" sz="1400" spc="-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significant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private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 spc="-10">
                <a:latin typeface="Calibri"/>
                <a:cs typeface="Calibri"/>
              </a:rPr>
              <a:t>federal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cost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647046" y="3961257"/>
            <a:ext cx="23672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Committed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commercial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partners </a:t>
            </a:r>
            <a:r>
              <a:rPr dirty="0" sz="1400">
                <a:latin typeface="Calibri"/>
                <a:cs typeface="Calibri"/>
              </a:rPr>
              <a:t>(vehicle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infrastructure)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662286" y="4686147"/>
            <a:ext cx="2111375" cy="142811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400" spc="-10">
                <a:latin typeface="Calibri"/>
                <a:cs typeface="Calibri"/>
              </a:rPr>
              <a:t>USU-</a:t>
            </a:r>
            <a:r>
              <a:rPr dirty="0" sz="1400">
                <a:latin typeface="Calibri"/>
                <a:cs typeface="Calibri"/>
              </a:rPr>
              <a:t>ASPIRE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Pre-Pilot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dirty="0" sz="1400">
                <a:latin typeface="Calibri"/>
                <a:cs typeface="Calibri"/>
              </a:rPr>
              <a:t>Vehicle,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infrastructure,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 spc="-10">
                <a:latin typeface="Calibri"/>
                <a:cs typeface="Calibri"/>
              </a:rPr>
              <a:t>communications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systems integration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 evaluation </a:t>
            </a:r>
            <a:r>
              <a:rPr dirty="0" sz="1400" spc="-25">
                <a:latin typeface="Calibri"/>
                <a:cs typeface="Calibri"/>
              </a:rPr>
              <a:t>in </a:t>
            </a:r>
            <a:r>
              <a:rPr dirty="0" sz="1400">
                <a:latin typeface="Calibri"/>
                <a:cs typeface="Calibri"/>
              </a:rPr>
              <a:t>controlled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environment</a:t>
            </a:r>
            <a:r>
              <a:rPr dirty="0" sz="1400" spc="-20">
                <a:latin typeface="Calibri"/>
                <a:cs typeface="Calibri"/>
              </a:rPr>
              <a:t> with </a:t>
            </a:r>
            <a:r>
              <a:rPr dirty="0" sz="1400">
                <a:latin typeface="Calibri"/>
                <a:cs typeface="Calibri"/>
              </a:rPr>
              <a:t>commercial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partners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40608" y="1050036"/>
            <a:ext cx="1277620" cy="739140"/>
          </a:xfrm>
          <a:prstGeom prst="rect">
            <a:avLst/>
          </a:prstGeom>
          <a:solidFill>
            <a:srgbClr val="7E7E7E">
              <a:alpha val="81959"/>
            </a:srgbClr>
          </a:solidFill>
          <a:ln w="9525">
            <a:solidFill>
              <a:srgbClr val="FFFFF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2075" marR="219075">
              <a:lnSpc>
                <a:spcPct val="100000"/>
              </a:lnSpc>
              <a:spcBef>
                <a:spcPts val="27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Site-level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charge 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666744" y="3919728"/>
            <a:ext cx="911860" cy="1369060"/>
          </a:xfrm>
          <a:prstGeom prst="rect">
            <a:avLst/>
          </a:prstGeom>
          <a:solidFill>
            <a:srgbClr val="7E7E7E">
              <a:alpha val="81959"/>
            </a:srgbClr>
          </a:solidFill>
        </p:spPr>
        <p:txBody>
          <a:bodyPr wrap="square" lIns="0" tIns="34925" rIns="0" bIns="0" rtlCol="0" vert="horz">
            <a:spAutoFit/>
          </a:bodyPr>
          <a:lstStyle/>
          <a:p>
            <a:pPr marL="91440" marR="149860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dynamic wireless charging: drayage route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92545"/>
            <a:ext cx="6141738" cy="18654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218554" y="5843417"/>
            <a:ext cx="2938145" cy="73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60"/>
              </a:lnSpc>
            </a:pP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PURDUE</a:t>
            </a:r>
            <a:r>
              <a:rPr dirty="0" sz="1450" spc="-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ROAD</a:t>
            </a:r>
            <a:r>
              <a:rPr dirty="0" sz="1450" spc="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 spc="-10">
                <a:solidFill>
                  <a:srgbClr val="7E7E7E"/>
                </a:solidFill>
                <a:latin typeface="Arial Narrow"/>
                <a:cs typeface="Arial Narrow"/>
              </a:rPr>
              <a:t>SCHOOL</a:t>
            </a:r>
            <a:endParaRPr sz="145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LYLES</a:t>
            </a:r>
            <a:r>
              <a:rPr dirty="0" sz="1450" spc="-40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SCHOOL</a:t>
            </a:r>
            <a:r>
              <a:rPr dirty="0" sz="1450" spc="-4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OF</a:t>
            </a:r>
            <a:r>
              <a:rPr dirty="0" sz="1450" spc="-1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CIVIL</a:t>
            </a:r>
            <a:r>
              <a:rPr dirty="0" sz="1450" spc="-4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 spc="-10">
                <a:solidFill>
                  <a:srgbClr val="7E7E7E"/>
                </a:solidFill>
                <a:latin typeface="Arial Narrow"/>
                <a:cs typeface="Arial Narrow"/>
              </a:rPr>
              <a:t>ENGINEERING</a:t>
            </a:r>
            <a:endParaRPr sz="145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dirty="0" sz="1450">
                <a:solidFill>
                  <a:srgbClr val="7E7E7E"/>
                </a:solidFill>
                <a:latin typeface="Arial Narrow"/>
                <a:cs typeface="Arial Narrow"/>
              </a:rPr>
              <a:t>PURDUE</a:t>
            </a:r>
            <a:r>
              <a:rPr dirty="0" sz="1450" spc="45">
                <a:solidFill>
                  <a:srgbClr val="7E7E7E"/>
                </a:solidFill>
                <a:latin typeface="Arial Narrow"/>
                <a:cs typeface="Arial Narrow"/>
              </a:rPr>
              <a:t> </a:t>
            </a:r>
            <a:r>
              <a:rPr dirty="0" sz="1450" spc="-10">
                <a:solidFill>
                  <a:srgbClr val="7E7E7E"/>
                </a:solidFill>
                <a:latin typeface="Arial Narrow"/>
                <a:cs typeface="Arial Narrow"/>
              </a:rPr>
              <a:t>UNIVERSITY</a:t>
            </a:r>
            <a:endParaRPr sz="1450">
              <a:latin typeface="Arial Narrow"/>
              <a:cs typeface="Arial Narrow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4991098"/>
            <a:ext cx="5641975" cy="1866900"/>
          </a:xfrm>
          <a:custGeom>
            <a:avLst/>
            <a:gdLst/>
            <a:ahLst/>
            <a:cxnLst/>
            <a:rect l="l" t="t" r="r" b="b"/>
            <a:pathLst>
              <a:path w="5641975" h="1866900">
                <a:moveTo>
                  <a:pt x="0" y="1866899"/>
                </a:moveTo>
                <a:lnTo>
                  <a:pt x="5641848" y="1866899"/>
                </a:lnTo>
                <a:lnTo>
                  <a:pt x="5641848" y="0"/>
                </a:lnTo>
                <a:lnTo>
                  <a:pt x="0" y="0"/>
                </a:lnTo>
                <a:lnTo>
                  <a:pt x="0" y="1866899"/>
                </a:lnTo>
                <a:close/>
              </a:path>
            </a:pathLst>
          </a:custGeom>
          <a:solidFill>
            <a:srgbClr val="855F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57047" y="5136260"/>
            <a:ext cx="4763770" cy="117729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605"/>
              </a:spcBef>
            </a:pPr>
            <a:r>
              <a:rPr dirty="0" sz="2800" spc="-20" b="1">
                <a:solidFill>
                  <a:srgbClr val="FFFFFF"/>
                </a:solidFill>
                <a:latin typeface="Calibri"/>
                <a:cs typeface="Calibri"/>
              </a:rPr>
              <a:t>Full-</a:t>
            </a:r>
            <a:r>
              <a:rPr dirty="0" sz="2800" b="1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r>
              <a:rPr dirty="0" sz="28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2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Calibri"/>
                <a:cs typeface="Calibri"/>
              </a:rPr>
              <a:t>Wireless Power</a:t>
            </a:r>
            <a:r>
              <a:rPr dirty="0" sz="28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35" b="1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dirty="0" sz="28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8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libri"/>
                <a:cs typeface="Calibri"/>
              </a:rPr>
              <a:t>Pilot</a:t>
            </a:r>
            <a:r>
              <a:rPr dirty="0" sz="2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Calibri"/>
                <a:cs typeface="Calibri"/>
              </a:rPr>
              <a:t>Project Implementation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641847" y="4991100"/>
            <a:ext cx="6550659" cy="1866900"/>
          </a:xfrm>
          <a:custGeom>
            <a:avLst/>
            <a:gdLst/>
            <a:ahLst/>
            <a:cxnLst/>
            <a:rect l="l" t="t" r="r" b="b"/>
            <a:pathLst>
              <a:path w="6550659" h="1866900">
                <a:moveTo>
                  <a:pt x="6550151" y="0"/>
                </a:moveTo>
                <a:lnTo>
                  <a:pt x="0" y="0"/>
                </a:lnTo>
                <a:lnTo>
                  <a:pt x="0" y="1866898"/>
                </a:lnTo>
                <a:lnTo>
                  <a:pt x="6550151" y="1866898"/>
                </a:lnTo>
                <a:lnTo>
                  <a:pt x="6550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423018" y="4955794"/>
            <a:ext cx="249428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0">
                <a:latin typeface="Calibri Light"/>
                <a:cs typeface="Calibri Light"/>
              </a:rPr>
              <a:t>Research</a:t>
            </a:r>
            <a:r>
              <a:rPr dirty="0" sz="2400" spc="-65" b="0">
                <a:latin typeface="Calibri Light"/>
                <a:cs typeface="Calibri Light"/>
              </a:rPr>
              <a:t> </a:t>
            </a:r>
            <a:r>
              <a:rPr dirty="0" sz="2400" spc="-20" b="0">
                <a:latin typeface="Calibri Light"/>
                <a:cs typeface="Calibri Light"/>
              </a:rPr>
              <a:t>Team: </a:t>
            </a:r>
            <a:r>
              <a:rPr dirty="0" sz="2400" b="0">
                <a:latin typeface="Calibri Light"/>
                <a:cs typeface="Calibri Light"/>
              </a:rPr>
              <a:t>Profs.</a:t>
            </a:r>
            <a:r>
              <a:rPr dirty="0" sz="2400" spc="-75" b="0">
                <a:latin typeface="Calibri Light"/>
                <a:cs typeface="Calibri Light"/>
              </a:rPr>
              <a:t> </a:t>
            </a:r>
            <a:r>
              <a:rPr dirty="0" sz="2400" b="0">
                <a:latin typeface="Calibri Light"/>
                <a:cs typeface="Calibri Light"/>
              </a:rPr>
              <a:t>John</a:t>
            </a:r>
            <a:r>
              <a:rPr dirty="0" sz="2400" spc="-55" b="0">
                <a:latin typeface="Calibri Light"/>
                <a:cs typeface="Calibri Light"/>
              </a:rPr>
              <a:t> </a:t>
            </a:r>
            <a:r>
              <a:rPr dirty="0" sz="2400" spc="-10" b="0">
                <a:latin typeface="Calibri Light"/>
                <a:cs typeface="Calibri Light"/>
              </a:rPr>
              <a:t>Haddock </a:t>
            </a:r>
            <a:r>
              <a:rPr dirty="0" sz="2400" b="0">
                <a:latin typeface="Calibri Light"/>
                <a:cs typeface="Calibri Light"/>
              </a:rPr>
              <a:t>Nadia</a:t>
            </a:r>
            <a:r>
              <a:rPr dirty="0" sz="2400" spc="-25" b="0">
                <a:latin typeface="Calibri Light"/>
                <a:cs typeface="Calibri Light"/>
              </a:rPr>
              <a:t> </a:t>
            </a:r>
            <a:r>
              <a:rPr dirty="0" sz="2400" spc="-10" b="0">
                <a:latin typeface="Calibri Light"/>
                <a:cs typeface="Calibri Light"/>
              </a:rPr>
              <a:t>Gkritza, </a:t>
            </a:r>
            <a:r>
              <a:rPr dirty="0" sz="2400" b="0">
                <a:latin typeface="Calibri Light"/>
                <a:cs typeface="Calibri Light"/>
              </a:rPr>
              <a:t>Dionysios</a:t>
            </a:r>
            <a:r>
              <a:rPr dirty="0" sz="2400" spc="-100" b="0">
                <a:latin typeface="Calibri Light"/>
                <a:cs typeface="Calibri Light"/>
              </a:rPr>
              <a:t> </a:t>
            </a:r>
            <a:r>
              <a:rPr dirty="0" sz="2400" spc="-10" b="0">
                <a:latin typeface="Calibri Light"/>
                <a:cs typeface="Calibri Light"/>
              </a:rPr>
              <a:t>Aliprantis, </a:t>
            </a:r>
            <a:r>
              <a:rPr dirty="0" sz="2400" b="0">
                <a:latin typeface="Calibri Light"/>
                <a:cs typeface="Calibri Light"/>
              </a:rPr>
              <a:t>Steve</a:t>
            </a:r>
            <a:r>
              <a:rPr dirty="0" sz="2400" spc="-70" b="0">
                <a:latin typeface="Calibri Light"/>
                <a:cs typeface="Calibri Light"/>
              </a:rPr>
              <a:t> </a:t>
            </a:r>
            <a:r>
              <a:rPr dirty="0" sz="2400" spc="-10" b="0">
                <a:latin typeface="Calibri Light"/>
                <a:cs typeface="Calibri Light"/>
              </a:rPr>
              <a:t>Pekarek</a:t>
            </a:r>
            <a:endParaRPr sz="2400">
              <a:latin typeface="Calibri Light"/>
              <a:cs typeface="Calibri Ligh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1952605" cy="6804659"/>
            <a:chOff x="0" y="0"/>
            <a:chExt cx="11952605" cy="6804659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407" y="0"/>
              <a:ext cx="3441191" cy="200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060"/>
              <a:ext cx="4474463" cy="298399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757927" cy="24079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4760" y="4991098"/>
              <a:ext cx="1789176" cy="18135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981" y="91653"/>
              <a:ext cx="1016347" cy="6701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5104" y="5090158"/>
              <a:ext cx="1652016" cy="165201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4463" y="1984248"/>
              <a:ext cx="4139184" cy="30038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5840" y="1984248"/>
              <a:ext cx="2206752" cy="29428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1715" y="214617"/>
              <a:ext cx="2270609" cy="41616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64568" y="984122"/>
            <a:ext cx="2428133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99803" cy="68579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846179" y="6627672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268459" y="115951"/>
            <a:ext cx="25895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Commuter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light</a:t>
            </a:r>
            <a:r>
              <a:rPr dirty="0" sz="1800" spc="-1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rail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serve</a:t>
            </a:r>
            <a:r>
              <a:rPr dirty="0" sz="1800" spc="-3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roadmap 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for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intermodal</a:t>
            </a:r>
            <a:r>
              <a:rPr dirty="0" sz="1800" spc="-4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charging</a:t>
            </a:r>
            <a:r>
              <a:rPr dirty="0" sz="1800" spc="-4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hubs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268459" y="1214754"/>
            <a:ext cx="2842260" cy="4881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544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Multi-megawatt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substations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at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hubs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with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coordinated</a:t>
            </a:r>
            <a:r>
              <a:rPr dirty="0" sz="1800" spc="-3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grid</a:t>
            </a:r>
            <a:r>
              <a:rPr dirty="0" sz="1800" spc="-3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loading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 marR="18161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Fast</a:t>
            </a:r>
            <a:r>
              <a:rPr dirty="0" sz="1800" spc="-3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charging</a:t>
            </a:r>
            <a:r>
              <a:rPr dirty="0" sz="18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networks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hydrogen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 generation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leverage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rail</a:t>
            </a:r>
            <a:r>
              <a:rPr dirty="0" sz="1800" spc="-3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infrastructure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dirty="0" sz="18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trucks,</a:t>
            </a:r>
            <a:r>
              <a:rPr dirty="0" sz="1800" spc="-1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buses, 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passenger</a:t>
            </a:r>
            <a:r>
              <a:rPr dirty="0" sz="1800" spc="-4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vehicles</a:t>
            </a:r>
            <a:endParaRPr sz="1800">
              <a:latin typeface="Arial"/>
              <a:cs typeface="Arial"/>
            </a:endParaRPr>
          </a:p>
          <a:p>
            <a:pPr marL="12700" marR="29845">
              <a:lnSpc>
                <a:spcPct val="100000"/>
              </a:lnSpc>
              <a:spcBef>
                <a:spcPts val="1490"/>
              </a:spcBef>
            </a:pP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Electric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roads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 leverage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shared</a:t>
            </a:r>
            <a:r>
              <a:rPr dirty="0" sz="1800" spc="-1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rail</a:t>
            </a:r>
            <a:r>
              <a:rPr dirty="0" sz="18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&amp;</a:t>
            </a:r>
            <a:r>
              <a:rPr dirty="0" sz="1800" spc="-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road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infrastructure</a:t>
            </a:r>
            <a:r>
              <a:rPr dirty="0" sz="1800" spc="-4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along</a:t>
            </a:r>
            <a:r>
              <a:rPr dirty="0" sz="1800" spc="-4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corridor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Shared</a:t>
            </a:r>
            <a:r>
              <a:rPr dirty="0" sz="1800" spc="-3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public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infrastructure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dirty="0" sz="1800" spc="-1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load</a:t>
            </a:r>
            <a:r>
              <a:rPr dirty="0" sz="1800" spc="-3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management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reduces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cost</a:t>
            </a:r>
            <a:r>
              <a:rPr dirty="0" sz="1800" spc="-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emissions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all</a:t>
            </a:r>
            <a:r>
              <a:rPr dirty="0" sz="18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transportation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9240" y="238201"/>
            <a:ext cx="85629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Coordinated</a:t>
            </a:r>
            <a:r>
              <a:rPr dirty="0" spc="10"/>
              <a:t> </a:t>
            </a:r>
            <a:r>
              <a:rPr dirty="0" spc="-10"/>
              <a:t>Multi-</a:t>
            </a:r>
            <a:r>
              <a:rPr dirty="0"/>
              <a:t>modal</a:t>
            </a:r>
            <a:r>
              <a:rPr dirty="0" spc="10"/>
              <a:t> </a:t>
            </a:r>
            <a:r>
              <a:rPr dirty="0" spc="-10"/>
              <a:t>Electrification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89204"/>
            <a:ext cx="12192000" cy="6350635"/>
            <a:chOff x="0" y="489204"/>
            <a:chExt cx="12192000" cy="6350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9204"/>
              <a:ext cx="12191999" cy="61081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507" y="675132"/>
              <a:ext cx="1781556" cy="52273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20788" y="4425518"/>
            <a:ext cx="3700779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Reduce</a:t>
            </a:r>
            <a:r>
              <a:rPr dirty="0" sz="2400" spc="-1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GHG</a:t>
            </a:r>
            <a:r>
              <a:rPr dirty="0" sz="2400" spc="-4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F243E"/>
                </a:solidFill>
                <a:latin typeface="Arial"/>
                <a:cs typeface="Arial"/>
              </a:rPr>
              <a:t>Emissions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Improve</a:t>
            </a:r>
            <a:r>
              <a:rPr dirty="0" sz="2400" spc="-45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Human</a:t>
            </a:r>
            <a:r>
              <a:rPr dirty="0" sz="2400" spc="-3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F243E"/>
                </a:solidFill>
                <a:latin typeface="Arial"/>
                <a:cs typeface="Arial"/>
              </a:rPr>
              <a:t>Health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Improve</a:t>
            </a:r>
            <a:r>
              <a:rPr dirty="0" sz="2400" spc="-45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Human</a:t>
            </a:r>
            <a:r>
              <a:rPr dirty="0" sz="2400" spc="-3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F243E"/>
                </a:solidFill>
                <a:latin typeface="Arial"/>
                <a:cs typeface="Arial"/>
              </a:rPr>
              <a:t>Prosperity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Improve</a:t>
            </a:r>
            <a:r>
              <a:rPr dirty="0" sz="2400" spc="-3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Equity</a:t>
            </a:r>
            <a:r>
              <a:rPr dirty="0" sz="2400" spc="-5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F243E"/>
                </a:solidFill>
                <a:latin typeface="Arial"/>
                <a:cs typeface="Arial"/>
              </a:rPr>
              <a:t>and</a:t>
            </a:r>
            <a:r>
              <a:rPr dirty="0" sz="2400" spc="-150">
                <a:solidFill>
                  <a:srgbClr val="0F243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F243E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15567" y="3354323"/>
            <a:ext cx="9961245" cy="643255"/>
          </a:xfrm>
          <a:custGeom>
            <a:avLst/>
            <a:gdLst/>
            <a:ahLst/>
            <a:cxnLst/>
            <a:rect l="l" t="t" r="r" b="b"/>
            <a:pathLst>
              <a:path w="9961245" h="643254">
                <a:moveTo>
                  <a:pt x="9853676" y="0"/>
                </a:moveTo>
                <a:lnTo>
                  <a:pt x="107187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7" y="643127"/>
                </a:lnTo>
                <a:lnTo>
                  <a:pt x="9853676" y="643127"/>
                </a:lnTo>
                <a:lnTo>
                  <a:pt x="9895391" y="634702"/>
                </a:lnTo>
                <a:lnTo>
                  <a:pt x="9929463" y="611727"/>
                </a:lnTo>
                <a:lnTo>
                  <a:pt x="9952438" y="577655"/>
                </a:lnTo>
                <a:lnTo>
                  <a:pt x="9960864" y="535939"/>
                </a:lnTo>
                <a:lnTo>
                  <a:pt x="9960864" y="107187"/>
                </a:lnTo>
                <a:lnTo>
                  <a:pt x="9952438" y="65472"/>
                </a:lnTo>
                <a:lnTo>
                  <a:pt x="9929463" y="31400"/>
                </a:lnTo>
                <a:lnTo>
                  <a:pt x="9895391" y="8425"/>
                </a:lnTo>
                <a:lnTo>
                  <a:pt x="9853676" y="0"/>
                </a:lnTo>
                <a:close/>
              </a:path>
            </a:pathLst>
          </a:custGeom>
          <a:solidFill>
            <a:srgbClr val="0D1F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474724" y="3423920"/>
            <a:ext cx="93364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Vision:</a:t>
            </a:r>
            <a:r>
              <a:rPr dirty="0" sz="2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Sustainable</a:t>
            </a:r>
            <a:r>
              <a:rPr dirty="0"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Equitable</a:t>
            </a:r>
            <a:r>
              <a:rPr dirty="0"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9903" y="4516323"/>
            <a:ext cx="414083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D2B43"/>
                </a:solidFill>
                <a:latin typeface="Arial"/>
                <a:cs typeface="Arial"/>
              </a:rPr>
              <a:t>Widespread</a:t>
            </a:r>
            <a:r>
              <a:rPr dirty="0" sz="2800" spc="-15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D2B43"/>
                </a:solidFill>
                <a:latin typeface="Arial"/>
                <a:cs typeface="Arial"/>
              </a:rPr>
              <a:t>Electrification </a:t>
            </a:r>
            <a:r>
              <a:rPr dirty="0" sz="2800">
                <a:solidFill>
                  <a:srgbClr val="0D2B43"/>
                </a:solidFill>
                <a:latin typeface="Arial"/>
                <a:cs typeface="Arial"/>
              </a:rPr>
              <a:t>Across</a:t>
            </a:r>
            <a:r>
              <a:rPr dirty="0" sz="2800" spc="-14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D2B43"/>
                </a:solidFill>
                <a:latin typeface="Arial"/>
                <a:cs typeface="Arial"/>
              </a:rPr>
              <a:t>Vehicle</a:t>
            </a:r>
            <a:r>
              <a:rPr dirty="0" sz="2800" spc="-13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D2B43"/>
                </a:solidFill>
                <a:latin typeface="Arial"/>
                <a:cs typeface="Arial"/>
              </a:rPr>
              <a:t>Classes and</a:t>
            </a:r>
            <a:r>
              <a:rPr dirty="0" sz="2800" spc="-18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D2B43"/>
                </a:solidFill>
                <a:latin typeface="Arial"/>
                <a:cs typeface="Arial"/>
              </a:rPr>
              <a:t>Adoption</a:t>
            </a:r>
            <a:r>
              <a:rPr dirty="0" sz="2800" spc="-9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D2B43"/>
                </a:solidFill>
                <a:latin typeface="Arial"/>
                <a:cs typeface="Arial"/>
              </a:rPr>
              <a:t>Groups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95" y="291084"/>
            <a:ext cx="4895088" cy="22463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985509" y="573100"/>
            <a:ext cx="559816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Started</a:t>
            </a:r>
            <a:r>
              <a:rPr dirty="0" sz="2000" spc="-3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in 2020</a:t>
            </a:r>
            <a:r>
              <a:rPr dirty="0" sz="2000" spc="-1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as</a:t>
            </a:r>
            <a:r>
              <a:rPr dirty="0" sz="2000" spc="-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2B43"/>
                </a:solidFill>
                <a:latin typeface="Arial"/>
                <a:cs typeface="Arial"/>
              </a:rPr>
              <a:t>multi-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disciplinary</a:t>
            </a:r>
            <a:r>
              <a:rPr dirty="0" sz="2000" spc="-2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2B43"/>
                </a:solidFill>
                <a:latin typeface="Arial"/>
                <a:cs typeface="Arial"/>
              </a:rPr>
              <a:t>effort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across</a:t>
            </a:r>
            <a:r>
              <a:rPr dirty="0" sz="2000" spc="-5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five core</a:t>
            </a:r>
            <a:r>
              <a:rPr dirty="0" sz="2000" spc="-4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Universities</a:t>
            </a:r>
            <a:r>
              <a:rPr dirty="0" sz="2000" spc="-25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and</a:t>
            </a:r>
            <a:r>
              <a:rPr dirty="0" sz="2000" spc="-2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over</a:t>
            </a:r>
            <a:r>
              <a:rPr dirty="0" sz="2000" spc="-2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2B43"/>
                </a:solidFill>
                <a:latin typeface="Arial"/>
                <a:cs typeface="Arial"/>
              </a:rPr>
              <a:t>60</a:t>
            </a:r>
            <a:r>
              <a:rPr dirty="0" sz="2000" spc="-20">
                <a:solidFill>
                  <a:srgbClr val="0D2B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2B43"/>
                </a:solidFill>
                <a:latin typeface="Arial"/>
                <a:cs typeface="Arial"/>
              </a:rPr>
              <a:t>partners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3343" y="1504289"/>
            <a:ext cx="1159763" cy="90600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9933" y="1685544"/>
            <a:ext cx="1072941" cy="5486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9442" y="1653838"/>
            <a:ext cx="773214" cy="5933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7528" y="1722120"/>
            <a:ext cx="1423416" cy="475488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5526278" y="4930394"/>
            <a:ext cx="1141095" cy="510540"/>
            <a:chOff x="5526278" y="4930394"/>
            <a:chExt cx="1141095" cy="510540"/>
          </a:xfrm>
        </p:grpSpPr>
        <p:sp>
          <p:nvSpPr>
            <p:cNvPr id="13" name="object 13" descr=""/>
            <p:cNvSpPr/>
            <p:nvPr/>
          </p:nvSpPr>
          <p:spPr>
            <a:xfrm>
              <a:off x="5538978" y="4943094"/>
              <a:ext cx="1115695" cy="485140"/>
            </a:xfrm>
            <a:custGeom>
              <a:avLst/>
              <a:gdLst/>
              <a:ahLst/>
              <a:cxnLst/>
              <a:rect l="l" t="t" r="r" b="b"/>
              <a:pathLst>
                <a:path w="1115695" h="485139">
                  <a:moveTo>
                    <a:pt x="873251" y="0"/>
                  </a:moveTo>
                  <a:lnTo>
                    <a:pt x="873251" y="121157"/>
                  </a:lnTo>
                  <a:lnTo>
                    <a:pt x="242316" y="121157"/>
                  </a:lnTo>
                  <a:lnTo>
                    <a:pt x="242316" y="0"/>
                  </a:lnTo>
                  <a:lnTo>
                    <a:pt x="0" y="242315"/>
                  </a:lnTo>
                  <a:lnTo>
                    <a:pt x="242316" y="484631"/>
                  </a:lnTo>
                  <a:lnTo>
                    <a:pt x="242316" y="363473"/>
                  </a:lnTo>
                  <a:lnTo>
                    <a:pt x="873251" y="363473"/>
                  </a:lnTo>
                  <a:lnTo>
                    <a:pt x="873251" y="484631"/>
                  </a:lnTo>
                  <a:lnTo>
                    <a:pt x="1115568" y="242315"/>
                  </a:lnTo>
                  <a:lnTo>
                    <a:pt x="873251" y="0"/>
                  </a:lnTo>
                  <a:close/>
                </a:path>
              </a:pathLst>
            </a:custGeom>
            <a:solidFill>
              <a:srgbClr val="0D2B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38978" y="4943094"/>
              <a:ext cx="1115695" cy="485140"/>
            </a:xfrm>
            <a:custGeom>
              <a:avLst/>
              <a:gdLst/>
              <a:ahLst/>
              <a:cxnLst/>
              <a:rect l="l" t="t" r="r" b="b"/>
              <a:pathLst>
                <a:path w="1115695" h="485139">
                  <a:moveTo>
                    <a:pt x="0" y="242315"/>
                  </a:moveTo>
                  <a:lnTo>
                    <a:pt x="242316" y="0"/>
                  </a:lnTo>
                  <a:lnTo>
                    <a:pt x="242316" y="121157"/>
                  </a:lnTo>
                  <a:lnTo>
                    <a:pt x="873251" y="121157"/>
                  </a:lnTo>
                  <a:lnTo>
                    <a:pt x="873251" y="0"/>
                  </a:lnTo>
                  <a:lnTo>
                    <a:pt x="1115568" y="242315"/>
                  </a:lnTo>
                  <a:lnTo>
                    <a:pt x="873251" y="484631"/>
                  </a:lnTo>
                  <a:lnTo>
                    <a:pt x="873251" y="363473"/>
                  </a:lnTo>
                  <a:lnTo>
                    <a:pt x="242316" y="363473"/>
                  </a:lnTo>
                  <a:lnTo>
                    <a:pt x="242316" y="484631"/>
                  </a:lnTo>
                  <a:lnTo>
                    <a:pt x="0" y="242315"/>
                  </a:lnTo>
                  <a:close/>
                </a:path>
              </a:pathLst>
            </a:custGeom>
            <a:ln w="25400">
              <a:solidFill>
                <a:srgbClr val="0D2B4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786889" y="2637282"/>
            <a:ext cx="2272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2B43"/>
                </a:solidFill>
                <a:latin typeface="Arial"/>
                <a:cs typeface="Arial"/>
              </a:rPr>
              <a:t>https://aspire.usu.edu/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17496" y="1696104"/>
            <a:ext cx="680094" cy="750023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85444" y="0"/>
            <a:ext cx="10290175" cy="6045200"/>
            <a:chOff x="885444" y="0"/>
            <a:chExt cx="10290175" cy="604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729" y="3633240"/>
              <a:ext cx="4461697" cy="24113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684" y="1476755"/>
              <a:ext cx="4178808" cy="25298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2779" y="0"/>
              <a:ext cx="4664964" cy="25298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444" y="2196083"/>
              <a:ext cx="4059935" cy="2449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9916" y="2196083"/>
              <a:ext cx="4114799" cy="169773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41198" y="459435"/>
            <a:ext cx="273621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Co-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optimized</a:t>
            </a:r>
            <a:r>
              <a:rPr dirty="0" sz="2400" spc="-1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D1F39"/>
                </a:solidFill>
                <a:latin typeface="Arial"/>
                <a:cs typeface="Arial"/>
              </a:rPr>
              <a:t>power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and</a:t>
            </a:r>
            <a:r>
              <a:rPr dirty="0" sz="2400" spc="-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transportation 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69681" y="336930"/>
            <a:ext cx="41141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1320" marR="5080" indent="-389255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0D1F39"/>
                </a:solidFill>
                <a:latin typeface="Arial"/>
                <a:cs typeface="Arial"/>
              </a:rPr>
              <a:t>Smart charging</a:t>
            </a:r>
            <a:r>
              <a:rPr dirty="0" sz="2400" spc="20" b="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D1F39"/>
                </a:solidFill>
                <a:latin typeface="Arial"/>
                <a:cs typeface="Arial"/>
              </a:rPr>
              <a:t>across </a:t>
            </a:r>
            <a:r>
              <a:rPr dirty="0" sz="2400" spc="-10" b="0">
                <a:solidFill>
                  <a:srgbClr val="0D1F39"/>
                </a:solidFill>
                <a:latin typeface="Arial"/>
                <a:cs typeface="Arial"/>
              </a:rPr>
              <a:t>vehicle </a:t>
            </a:r>
            <a:r>
              <a:rPr dirty="0" sz="2400" b="0">
                <a:solidFill>
                  <a:srgbClr val="0D1F39"/>
                </a:solidFill>
                <a:latin typeface="Arial"/>
                <a:cs typeface="Arial"/>
              </a:rPr>
              <a:t>classes</a:t>
            </a:r>
            <a:r>
              <a:rPr dirty="0" sz="2400" spc="-5" b="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D1F39"/>
                </a:solidFill>
                <a:latin typeface="Arial"/>
                <a:cs typeface="Arial"/>
              </a:rPr>
              <a:t>and</a:t>
            </a:r>
            <a:r>
              <a:rPr dirty="0" sz="2400" spc="-5" b="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D1F39"/>
                </a:solidFill>
                <a:latin typeface="Arial"/>
                <a:cs typeface="Arial"/>
              </a:rPr>
              <a:t>user</a:t>
            </a:r>
            <a:r>
              <a:rPr dirty="0" sz="2400" spc="-5" b="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0D1F39"/>
                </a:solidFill>
                <a:latin typeface="Arial"/>
                <a:cs typeface="Arial"/>
              </a:rPr>
              <a:t>groups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47506" y="4199382"/>
            <a:ext cx="31603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Wired</a:t>
            </a:r>
            <a:r>
              <a:rPr dirty="0" sz="2400" spc="-1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and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 wireless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charging</a:t>
            </a:r>
            <a:r>
              <a:rPr dirty="0" sz="2400" spc="-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systems</a:t>
            </a:r>
            <a:r>
              <a:rPr dirty="0" sz="2400" spc="-3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bring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power to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vehicle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787140" y="6164579"/>
            <a:ext cx="5186680" cy="612775"/>
          </a:xfrm>
          <a:custGeom>
            <a:avLst/>
            <a:gdLst/>
            <a:ahLst/>
            <a:cxnLst/>
            <a:rect l="l" t="t" r="r" b="b"/>
            <a:pathLst>
              <a:path w="5186680" h="612775">
                <a:moveTo>
                  <a:pt x="5084064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4"/>
                </a:lnTo>
                <a:lnTo>
                  <a:pt x="29908" y="582740"/>
                </a:lnTo>
                <a:lnTo>
                  <a:pt x="62364" y="604623"/>
                </a:lnTo>
                <a:lnTo>
                  <a:pt x="102108" y="612648"/>
                </a:lnTo>
                <a:lnTo>
                  <a:pt x="5084064" y="612648"/>
                </a:lnTo>
                <a:lnTo>
                  <a:pt x="5123807" y="604623"/>
                </a:lnTo>
                <a:lnTo>
                  <a:pt x="5156263" y="582740"/>
                </a:lnTo>
                <a:lnTo>
                  <a:pt x="5178147" y="550284"/>
                </a:lnTo>
                <a:lnTo>
                  <a:pt x="5186171" y="510540"/>
                </a:lnTo>
                <a:lnTo>
                  <a:pt x="5186171" y="102108"/>
                </a:lnTo>
                <a:lnTo>
                  <a:pt x="5178147" y="62364"/>
                </a:lnTo>
                <a:lnTo>
                  <a:pt x="5156263" y="29908"/>
                </a:lnTo>
                <a:lnTo>
                  <a:pt x="5123807" y="8024"/>
                </a:lnTo>
                <a:lnTo>
                  <a:pt x="5084064" y="0"/>
                </a:lnTo>
                <a:close/>
              </a:path>
            </a:pathLst>
          </a:custGeom>
          <a:solidFill>
            <a:srgbClr val="0D1F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972559" y="6267094"/>
            <a:ext cx="4812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1023619" y="4790058"/>
            <a:ext cx="28873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Synergy</a:t>
            </a:r>
            <a:r>
              <a:rPr dirty="0" sz="2400" spc="-20">
                <a:solidFill>
                  <a:srgbClr val="0D1F39"/>
                </a:solidFill>
                <a:latin typeface="Arial"/>
                <a:cs typeface="Arial"/>
              </a:rPr>
              <a:t> with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connected</a:t>
            </a:r>
            <a:r>
              <a:rPr dirty="0" sz="2400" spc="-4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D1F39"/>
                </a:solidFill>
                <a:latin typeface="Arial"/>
                <a:cs typeface="Arial"/>
              </a:rPr>
              <a:t>and </a:t>
            </a:r>
            <a:r>
              <a:rPr dirty="0" sz="2400">
                <a:solidFill>
                  <a:srgbClr val="0D1F39"/>
                </a:solidFill>
                <a:latin typeface="Arial"/>
                <a:cs typeface="Arial"/>
              </a:rPr>
              <a:t>autonomous</a:t>
            </a:r>
            <a:r>
              <a:rPr dirty="0" sz="2400" spc="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D1F39"/>
                </a:solidFill>
                <a:latin typeface="Arial"/>
                <a:cs typeface="Arial"/>
              </a:rPr>
              <a:t>vehicles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298" y="3333520"/>
            <a:ext cx="95433" cy="94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22175"/>
            <a:ext cx="1757171" cy="137807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13004" y="0"/>
            <a:ext cx="11779250" cy="6399530"/>
            <a:chOff x="413004" y="0"/>
            <a:chExt cx="11779250" cy="639953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9062" y="4073219"/>
              <a:ext cx="1026268" cy="5146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4096" y="1776983"/>
              <a:ext cx="7764780" cy="45476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7920" y="0"/>
              <a:ext cx="2164079" cy="20772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8177" y="753423"/>
              <a:ext cx="1164149" cy="895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7199" y="952500"/>
              <a:ext cx="1738883" cy="57912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8063" y="2258567"/>
              <a:ext cx="1717548" cy="5577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1051" y="5672328"/>
              <a:ext cx="1409700" cy="7269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6020" y="4742688"/>
              <a:ext cx="1645920" cy="61874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273793" y="1640839"/>
              <a:ext cx="5685155" cy="3517900"/>
            </a:xfrm>
            <a:custGeom>
              <a:avLst/>
              <a:gdLst/>
              <a:ahLst/>
              <a:cxnLst/>
              <a:rect l="l" t="t" r="r" b="b"/>
              <a:pathLst>
                <a:path w="5685155" h="3517900">
                  <a:moveTo>
                    <a:pt x="1369199" y="1797939"/>
                  </a:moveTo>
                  <a:lnTo>
                    <a:pt x="1359065" y="1751203"/>
                  </a:lnTo>
                  <a:lnTo>
                    <a:pt x="1348879" y="1704213"/>
                  </a:lnTo>
                  <a:lnTo>
                    <a:pt x="1326578" y="1722145"/>
                  </a:lnTo>
                  <a:lnTo>
                    <a:pt x="22364" y="99060"/>
                  </a:lnTo>
                  <a:lnTo>
                    <a:pt x="0" y="116840"/>
                  </a:lnTo>
                  <a:lnTo>
                    <a:pt x="1304340" y="1740039"/>
                  </a:lnTo>
                  <a:lnTo>
                    <a:pt x="1282077" y="1757934"/>
                  </a:lnTo>
                  <a:lnTo>
                    <a:pt x="1369199" y="1797939"/>
                  </a:lnTo>
                  <a:close/>
                </a:path>
                <a:path w="5685155" h="3517900">
                  <a:moveTo>
                    <a:pt x="2739910" y="60198"/>
                  </a:moveTo>
                  <a:lnTo>
                    <a:pt x="2711843" y="55118"/>
                  </a:lnTo>
                  <a:lnTo>
                    <a:pt x="2342946" y="2047633"/>
                  </a:lnTo>
                  <a:lnTo>
                    <a:pt x="2314841" y="2042414"/>
                  </a:lnTo>
                  <a:lnTo>
                    <a:pt x="2341384" y="2134489"/>
                  </a:lnTo>
                  <a:lnTo>
                    <a:pt x="2392540" y="2066798"/>
                  </a:lnTo>
                  <a:lnTo>
                    <a:pt x="2399169" y="2058035"/>
                  </a:lnTo>
                  <a:lnTo>
                    <a:pt x="2371013" y="2052828"/>
                  </a:lnTo>
                  <a:lnTo>
                    <a:pt x="2739910" y="60198"/>
                  </a:lnTo>
                  <a:close/>
                </a:path>
                <a:path w="5685155" h="3517900">
                  <a:moveTo>
                    <a:pt x="3978795" y="136398"/>
                  </a:moveTo>
                  <a:lnTo>
                    <a:pt x="3954030" y="122174"/>
                  </a:lnTo>
                  <a:lnTo>
                    <a:pt x="2045614" y="3436429"/>
                  </a:lnTo>
                  <a:lnTo>
                    <a:pt x="2020836" y="3422142"/>
                  </a:lnTo>
                  <a:lnTo>
                    <a:pt x="2015248" y="3517900"/>
                  </a:lnTo>
                  <a:lnTo>
                    <a:pt x="2095131" y="3464941"/>
                  </a:lnTo>
                  <a:lnTo>
                    <a:pt x="2091817" y="3463036"/>
                  </a:lnTo>
                  <a:lnTo>
                    <a:pt x="2070366" y="3450679"/>
                  </a:lnTo>
                  <a:lnTo>
                    <a:pt x="3978795" y="136398"/>
                  </a:lnTo>
                  <a:close/>
                </a:path>
                <a:path w="5685155" h="3517900">
                  <a:moveTo>
                    <a:pt x="5684786" y="11684"/>
                  </a:moveTo>
                  <a:lnTo>
                    <a:pt x="5658751" y="0"/>
                  </a:lnTo>
                  <a:lnTo>
                    <a:pt x="4790910" y="1952167"/>
                  </a:lnTo>
                  <a:lnTo>
                    <a:pt x="4764798" y="1940560"/>
                  </a:lnTo>
                  <a:lnTo>
                    <a:pt x="4769116" y="2036318"/>
                  </a:lnTo>
                  <a:lnTo>
                    <a:pt x="4841456" y="1976755"/>
                  </a:lnTo>
                  <a:lnTo>
                    <a:pt x="4843157" y="1975358"/>
                  </a:lnTo>
                  <a:lnTo>
                    <a:pt x="4816945" y="1963724"/>
                  </a:lnTo>
                  <a:lnTo>
                    <a:pt x="5684786" y="11684"/>
                  </a:lnTo>
                  <a:close/>
                </a:path>
              </a:pathLst>
            </a:custGeom>
            <a:solidFill>
              <a:srgbClr val="A39D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601341" y="2616199"/>
              <a:ext cx="8387080" cy="1711325"/>
            </a:xfrm>
            <a:custGeom>
              <a:avLst/>
              <a:gdLst/>
              <a:ahLst/>
              <a:cxnLst/>
              <a:rect l="l" t="t" r="r" b="b"/>
              <a:pathLst>
                <a:path w="8387080" h="1711325">
                  <a:moveTo>
                    <a:pt x="2939478" y="1421257"/>
                  </a:moveTo>
                  <a:lnTo>
                    <a:pt x="2890647" y="1421257"/>
                  </a:lnTo>
                  <a:lnTo>
                    <a:pt x="2876321" y="1421257"/>
                  </a:lnTo>
                  <a:lnTo>
                    <a:pt x="2874645" y="1448816"/>
                  </a:lnTo>
                  <a:lnTo>
                    <a:pt x="2939478" y="1421257"/>
                  </a:lnTo>
                  <a:close/>
                </a:path>
                <a:path w="8387080" h="1711325">
                  <a:moveTo>
                    <a:pt x="2962783" y="1411351"/>
                  </a:moveTo>
                  <a:lnTo>
                    <a:pt x="2879852" y="1363345"/>
                  </a:lnTo>
                  <a:lnTo>
                    <a:pt x="2878112" y="1391805"/>
                  </a:lnTo>
                  <a:lnTo>
                    <a:pt x="1778" y="1215390"/>
                  </a:lnTo>
                  <a:lnTo>
                    <a:pt x="0" y="1243838"/>
                  </a:lnTo>
                  <a:lnTo>
                    <a:pt x="2876372" y="1420393"/>
                  </a:lnTo>
                  <a:lnTo>
                    <a:pt x="2890697" y="1420393"/>
                  </a:lnTo>
                  <a:lnTo>
                    <a:pt x="2941536" y="1420393"/>
                  </a:lnTo>
                  <a:lnTo>
                    <a:pt x="2962783" y="1411351"/>
                  </a:lnTo>
                  <a:close/>
                </a:path>
                <a:path w="8387080" h="1711325">
                  <a:moveTo>
                    <a:pt x="2994152" y="1073785"/>
                  </a:moveTo>
                  <a:lnTo>
                    <a:pt x="2916809" y="1017143"/>
                  </a:lnTo>
                  <a:lnTo>
                    <a:pt x="2912021" y="1045362"/>
                  </a:lnTo>
                  <a:lnTo>
                    <a:pt x="79502" y="563245"/>
                  </a:lnTo>
                  <a:lnTo>
                    <a:pt x="74676" y="591439"/>
                  </a:lnTo>
                  <a:lnTo>
                    <a:pt x="2907233" y="1073569"/>
                  </a:lnTo>
                  <a:lnTo>
                    <a:pt x="2902458" y="1101725"/>
                  </a:lnTo>
                  <a:lnTo>
                    <a:pt x="2987065" y="1075944"/>
                  </a:lnTo>
                  <a:lnTo>
                    <a:pt x="2994152" y="1073785"/>
                  </a:lnTo>
                  <a:close/>
                </a:path>
                <a:path w="8387080" h="1711325">
                  <a:moveTo>
                    <a:pt x="7750810" y="26924"/>
                  </a:moveTo>
                  <a:lnTo>
                    <a:pt x="7741285" y="0"/>
                  </a:lnTo>
                  <a:lnTo>
                    <a:pt x="6706260" y="366750"/>
                  </a:lnTo>
                  <a:lnTo>
                    <a:pt x="6696710" y="339852"/>
                  </a:lnTo>
                  <a:lnTo>
                    <a:pt x="6630289" y="408813"/>
                  </a:lnTo>
                  <a:lnTo>
                    <a:pt x="6725412" y="420624"/>
                  </a:lnTo>
                  <a:lnTo>
                    <a:pt x="6717551" y="398526"/>
                  </a:lnTo>
                  <a:lnTo>
                    <a:pt x="6715861" y="393763"/>
                  </a:lnTo>
                  <a:lnTo>
                    <a:pt x="7750810" y="26924"/>
                  </a:lnTo>
                  <a:close/>
                </a:path>
                <a:path w="8387080" h="1711325">
                  <a:moveTo>
                    <a:pt x="8386572" y="1683004"/>
                  </a:moveTo>
                  <a:lnTo>
                    <a:pt x="6543459" y="1361376"/>
                  </a:lnTo>
                  <a:lnTo>
                    <a:pt x="6543891" y="1358900"/>
                  </a:lnTo>
                  <a:lnTo>
                    <a:pt x="6548374" y="1333246"/>
                  </a:lnTo>
                  <a:lnTo>
                    <a:pt x="6456553" y="1360678"/>
                  </a:lnTo>
                  <a:lnTo>
                    <a:pt x="6533642" y="1417701"/>
                  </a:lnTo>
                  <a:lnTo>
                    <a:pt x="6538544" y="1389557"/>
                  </a:lnTo>
                  <a:lnTo>
                    <a:pt x="8381619" y="1711198"/>
                  </a:lnTo>
                  <a:lnTo>
                    <a:pt x="8386572" y="1683004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758" y="2840735"/>
              <a:ext cx="1460939" cy="63726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004" y="2052032"/>
              <a:ext cx="1996085" cy="63325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283333" y="1745233"/>
              <a:ext cx="7896859" cy="4109720"/>
            </a:xfrm>
            <a:custGeom>
              <a:avLst/>
              <a:gdLst/>
              <a:ahLst/>
              <a:cxnLst/>
              <a:rect l="l" t="t" r="r" b="b"/>
              <a:pathLst>
                <a:path w="7896859" h="4109720">
                  <a:moveTo>
                    <a:pt x="2331720" y="1183005"/>
                  </a:moveTo>
                  <a:lnTo>
                    <a:pt x="2317318" y="1163701"/>
                  </a:lnTo>
                  <a:lnTo>
                    <a:pt x="2274443" y="1106170"/>
                  </a:lnTo>
                  <a:lnTo>
                    <a:pt x="2261539" y="1131747"/>
                  </a:lnTo>
                  <a:lnTo>
                    <a:pt x="12954" y="0"/>
                  </a:lnTo>
                  <a:lnTo>
                    <a:pt x="0" y="25400"/>
                  </a:lnTo>
                  <a:lnTo>
                    <a:pt x="2248687" y="1157262"/>
                  </a:lnTo>
                  <a:lnTo>
                    <a:pt x="2235835" y="1182751"/>
                  </a:lnTo>
                  <a:lnTo>
                    <a:pt x="2331720" y="1183005"/>
                  </a:lnTo>
                  <a:close/>
                </a:path>
                <a:path w="7896859" h="4109720">
                  <a:moveTo>
                    <a:pt x="7602093" y="4088676"/>
                  </a:moveTo>
                  <a:lnTo>
                    <a:pt x="6151207" y="2687828"/>
                  </a:lnTo>
                  <a:lnTo>
                    <a:pt x="6160757" y="2677922"/>
                  </a:lnTo>
                  <a:lnTo>
                    <a:pt x="6171057" y="2667254"/>
                  </a:lnTo>
                  <a:lnTo>
                    <a:pt x="6079617" y="2638552"/>
                  </a:lnTo>
                  <a:lnTo>
                    <a:pt x="6111494" y="2728976"/>
                  </a:lnTo>
                  <a:lnTo>
                    <a:pt x="6131369" y="2708376"/>
                  </a:lnTo>
                  <a:lnTo>
                    <a:pt x="7582281" y="4109224"/>
                  </a:lnTo>
                  <a:lnTo>
                    <a:pt x="7602093" y="4088676"/>
                  </a:lnTo>
                  <a:close/>
                </a:path>
                <a:path w="7896859" h="4109720">
                  <a:moveTo>
                    <a:pt x="7896606" y="3127502"/>
                  </a:moveTo>
                  <a:lnTo>
                    <a:pt x="5670905" y="1759953"/>
                  </a:lnTo>
                  <a:lnTo>
                    <a:pt x="5675515" y="1752473"/>
                  </a:lnTo>
                  <a:lnTo>
                    <a:pt x="5685917" y="1735582"/>
                  </a:lnTo>
                  <a:lnTo>
                    <a:pt x="5590413" y="1727200"/>
                  </a:lnTo>
                  <a:lnTo>
                    <a:pt x="5640959" y="1808607"/>
                  </a:lnTo>
                  <a:lnTo>
                    <a:pt x="5655957" y="1784235"/>
                  </a:lnTo>
                  <a:lnTo>
                    <a:pt x="7881620" y="3151886"/>
                  </a:lnTo>
                  <a:lnTo>
                    <a:pt x="7896606" y="3127502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958" y="3668483"/>
              <a:ext cx="1199300" cy="62904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451480" y="2360676"/>
              <a:ext cx="3148965" cy="1471930"/>
            </a:xfrm>
            <a:custGeom>
              <a:avLst/>
              <a:gdLst/>
              <a:ahLst/>
              <a:cxnLst/>
              <a:rect l="l" t="t" r="r" b="b"/>
              <a:pathLst>
                <a:path w="3148965" h="1471929">
                  <a:moveTo>
                    <a:pt x="3064979" y="1445971"/>
                  </a:moveTo>
                  <a:lnTo>
                    <a:pt x="3052953" y="1471930"/>
                  </a:lnTo>
                  <a:lnTo>
                    <a:pt x="3148710" y="1469009"/>
                  </a:lnTo>
                  <a:lnTo>
                    <a:pt x="3135154" y="1451991"/>
                  </a:lnTo>
                  <a:lnTo>
                    <a:pt x="3077972" y="1451991"/>
                  </a:lnTo>
                  <a:lnTo>
                    <a:pt x="3064979" y="1445971"/>
                  </a:lnTo>
                  <a:close/>
                </a:path>
                <a:path w="3148965" h="1471929">
                  <a:moveTo>
                    <a:pt x="3076971" y="1420088"/>
                  </a:moveTo>
                  <a:lnTo>
                    <a:pt x="3064979" y="1445971"/>
                  </a:lnTo>
                  <a:lnTo>
                    <a:pt x="3077972" y="1451991"/>
                  </a:lnTo>
                  <a:lnTo>
                    <a:pt x="3089910" y="1426083"/>
                  </a:lnTo>
                  <a:lnTo>
                    <a:pt x="3076971" y="1420088"/>
                  </a:lnTo>
                  <a:close/>
                </a:path>
                <a:path w="3148965" h="1471929">
                  <a:moveTo>
                    <a:pt x="3089021" y="1394079"/>
                  </a:moveTo>
                  <a:lnTo>
                    <a:pt x="3076971" y="1420088"/>
                  </a:lnTo>
                  <a:lnTo>
                    <a:pt x="3089910" y="1426083"/>
                  </a:lnTo>
                  <a:lnTo>
                    <a:pt x="3077972" y="1451991"/>
                  </a:lnTo>
                  <a:lnTo>
                    <a:pt x="3135154" y="1451991"/>
                  </a:lnTo>
                  <a:lnTo>
                    <a:pt x="3089021" y="1394079"/>
                  </a:lnTo>
                  <a:close/>
                </a:path>
                <a:path w="3148965" h="1471929">
                  <a:moveTo>
                    <a:pt x="11937" y="0"/>
                  </a:moveTo>
                  <a:lnTo>
                    <a:pt x="0" y="25908"/>
                  </a:lnTo>
                  <a:lnTo>
                    <a:pt x="3064979" y="1445971"/>
                  </a:lnTo>
                  <a:lnTo>
                    <a:pt x="3076971" y="1420088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4979" y="4514088"/>
              <a:ext cx="1185671" cy="177393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740154" y="4509325"/>
              <a:ext cx="1195705" cy="1783714"/>
            </a:xfrm>
            <a:custGeom>
              <a:avLst/>
              <a:gdLst/>
              <a:ahLst/>
              <a:cxnLst/>
              <a:rect l="l" t="t" r="r" b="b"/>
              <a:pathLst>
                <a:path w="1195705" h="1783714">
                  <a:moveTo>
                    <a:pt x="0" y="1783461"/>
                  </a:moveTo>
                  <a:lnTo>
                    <a:pt x="1195196" y="1783461"/>
                  </a:lnTo>
                  <a:lnTo>
                    <a:pt x="1195196" y="0"/>
                  </a:lnTo>
                  <a:lnTo>
                    <a:pt x="0" y="0"/>
                  </a:lnTo>
                  <a:lnTo>
                    <a:pt x="0" y="1783461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32229" y="4798567"/>
              <a:ext cx="1174115" cy="100330"/>
            </a:xfrm>
            <a:custGeom>
              <a:avLst/>
              <a:gdLst/>
              <a:ahLst/>
              <a:cxnLst/>
              <a:rect l="l" t="t" r="r" b="b"/>
              <a:pathLst>
                <a:path w="1174114" h="100329">
                  <a:moveTo>
                    <a:pt x="1087372" y="28505"/>
                  </a:moveTo>
                  <a:lnTo>
                    <a:pt x="0" y="71754"/>
                  </a:lnTo>
                  <a:lnTo>
                    <a:pt x="1015" y="100329"/>
                  </a:lnTo>
                  <a:lnTo>
                    <a:pt x="1088517" y="57080"/>
                  </a:lnTo>
                  <a:lnTo>
                    <a:pt x="1087372" y="28505"/>
                  </a:lnTo>
                  <a:close/>
                </a:path>
                <a:path w="1174114" h="100329">
                  <a:moveTo>
                    <a:pt x="1148239" y="27939"/>
                  </a:moveTo>
                  <a:lnTo>
                    <a:pt x="1101597" y="27939"/>
                  </a:lnTo>
                  <a:lnTo>
                    <a:pt x="1102740" y="56514"/>
                  </a:lnTo>
                  <a:lnTo>
                    <a:pt x="1088517" y="57080"/>
                  </a:lnTo>
                  <a:lnTo>
                    <a:pt x="1089659" y="85597"/>
                  </a:lnTo>
                  <a:lnTo>
                    <a:pt x="1173607" y="39369"/>
                  </a:lnTo>
                  <a:lnTo>
                    <a:pt x="1148239" y="27939"/>
                  </a:lnTo>
                  <a:close/>
                </a:path>
                <a:path w="1174114" h="100329">
                  <a:moveTo>
                    <a:pt x="1101597" y="27939"/>
                  </a:moveTo>
                  <a:lnTo>
                    <a:pt x="1087372" y="28505"/>
                  </a:lnTo>
                  <a:lnTo>
                    <a:pt x="1088517" y="57080"/>
                  </a:lnTo>
                  <a:lnTo>
                    <a:pt x="1102740" y="56514"/>
                  </a:lnTo>
                  <a:lnTo>
                    <a:pt x="1101597" y="27939"/>
                  </a:lnTo>
                  <a:close/>
                </a:path>
                <a:path w="1174114" h="100329">
                  <a:moveTo>
                    <a:pt x="1086231" y="0"/>
                  </a:moveTo>
                  <a:lnTo>
                    <a:pt x="1087372" y="28505"/>
                  </a:lnTo>
                  <a:lnTo>
                    <a:pt x="1101597" y="27939"/>
                  </a:lnTo>
                  <a:lnTo>
                    <a:pt x="1148239" y="27939"/>
                  </a:lnTo>
                  <a:lnTo>
                    <a:pt x="1086231" y="0"/>
                  </a:lnTo>
                  <a:close/>
                </a:path>
              </a:pathLst>
            </a:custGeom>
            <a:solidFill>
              <a:srgbClr val="A39D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5351" y="3296944"/>
              <a:ext cx="94709" cy="9474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999988" y="3592788"/>
              <a:ext cx="95250" cy="95885"/>
            </a:xfrm>
            <a:custGeom>
              <a:avLst/>
              <a:gdLst/>
              <a:ahLst/>
              <a:cxnLst/>
              <a:rect l="l" t="t" r="r" b="b"/>
              <a:pathLst>
                <a:path w="95250" h="95885">
                  <a:moveTo>
                    <a:pt x="62711" y="0"/>
                  </a:moveTo>
                  <a:lnTo>
                    <a:pt x="0" y="63225"/>
                  </a:lnTo>
                  <a:lnTo>
                    <a:pt x="3084" y="70480"/>
                  </a:lnTo>
                  <a:lnTo>
                    <a:pt x="8841" y="71310"/>
                  </a:lnTo>
                  <a:lnTo>
                    <a:pt x="16860" y="71931"/>
                  </a:lnTo>
                  <a:lnTo>
                    <a:pt x="24878" y="70480"/>
                  </a:lnTo>
                  <a:lnTo>
                    <a:pt x="32075" y="66542"/>
                  </a:lnTo>
                  <a:lnTo>
                    <a:pt x="55085" y="95473"/>
                  </a:lnTo>
                  <a:lnTo>
                    <a:pt x="94709" y="55548"/>
                  </a:lnTo>
                  <a:lnTo>
                    <a:pt x="66000" y="32338"/>
                  </a:lnTo>
                  <a:lnTo>
                    <a:pt x="69701" y="25082"/>
                  </a:lnTo>
                  <a:lnTo>
                    <a:pt x="71346" y="16998"/>
                  </a:lnTo>
                  <a:lnTo>
                    <a:pt x="70729" y="8913"/>
                  </a:lnTo>
                  <a:lnTo>
                    <a:pt x="69907" y="3109"/>
                  </a:lnTo>
                  <a:lnTo>
                    <a:pt x="6271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8963" y="2967760"/>
              <a:ext cx="148450" cy="14873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24939" y="2260624"/>
              <a:ext cx="94709" cy="9474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6794" y="2966236"/>
              <a:ext cx="95432" cy="9474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9705" y="2358347"/>
              <a:ext cx="95432" cy="9547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61559" y="3822724"/>
              <a:ext cx="94709" cy="9474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44102" y="4671779"/>
              <a:ext cx="95432" cy="95472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518090" y="1847811"/>
              <a:ext cx="1214120" cy="1696720"/>
            </a:xfrm>
            <a:custGeom>
              <a:avLst/>
              <a:gdLst/>
              <a:ahLst/>
              <a:cxnLst/>
              <a:rect l="l" t="t" r="r" b="b"/>
              <a:pathLst>
                <a:path w="1214120" h="1696720">
                  <a:moveTo>
                    <a:pt x="95427" y="55549"/>
                  </a:moveTo>
                  <a:lnTo>
                    <a:pt x="66497" y="32346"/>
                  </a:lnTo>
                  <a:lnTo>
                    <a:pt x="70231" y="25082"/>
                  </a:lnTo>
                  <a:lnTo>
                    <a:pt x="71894" y="17005"/>
                  </a:lnTo>
                  <a:lnTo>
                    <a:pt x="71272" y="8915"/>
                  </a:lnTo>
                  <a:lnTo>
                    <a:pt x="70434" y="3111"/>
                  </a:lnTo>
                  <a:lnTo>
                    <a:pt x="63182" y="0"/>
                  </a:lnTo>
                  <a:lnTo>
                    <a:pt x="0" y="63233"/>
                  </a:lnTo>
                  <a:lnTo>
                    <a:pt x="3098" y="70485"/>
                  </a:lnTo>
                  <a:lnTo>
                    <a:pt x="8902" y="71310"/>
                  </a:lnTo>
                  <a:lnTo>
                    <a:pt x="16992" y="71932"/>
                  </a:lnTo>
                  <a:lnTo>
                    <a:pt x="25069" y="70485"/>
                  </a:lnTo>
                  <a:lnTo>
                    <a:pt x="32321" y="66548"/>
                  </a:lnTo>
                  <a:lnTo>
                    <a:pt x="55499" y="95478"/>
                  </a:lnTo>
                  <a:lnTo>
                    <a:pt x="95427" y="55549"/>
                  </a:lnTo>
                  <a:close/>
                </a:path>
                <a:path w="1214120" h="1696720">
                  <a:moveTo>
                    <a:pt x="1164361" y="1656664"/>
                  </a:moveTo>
                  <a:lnTo>
                    <a:pt x="1135659" y="1633626"/>
                  </a:lnTo>
                  <a:lnTo>
                    <a:pt x="1139355" y="1626425"/>
                  </a:lnTo>
                  <a:lnTo>
                    <a:pt x="1141006" y="1618411"/>
                  </a:lnTo>
                  <a:lnTo>
                    <a:pt x="1140383" y="1610385"/>
                  </a:lnTo>
                  <a:lnTo>
                    <a:pt x="1139558" y="1604619"/>
                  </a:lnTo>
                  <a:lnTo>
                    <a:pt x="1132370" y="1601533"/>
                  </a:lnTo>
                  <a:lnTo>
                    <a:pt x="1069657" y="1664284"/>
                  </a:lnTo>
                  <a:lnTo>
                    <a:pt x="1072743" y="1671485"/>
                  </a:lnTo>
                  <a:lnTo>
                    <a:pt x="1078496" y="1672310"/>
                  </a:lnTo>
                  <a:lnTo>
                    <a:pt x="1086510" y="1672920"/>
                  </a:lnTo>
                  <a:lnTo>
                    <a:pt x="1094536" y="1671485"/>
                  </a:lnTo>
                  <a:lnTo>
                    <a:pt x="1101725" y="1667573"/>
                  </a:lnTo>
                  <a:lnTo>
                    <a:pt x="1124737" y="1696288"/>
                  </a:lnTo>
                  <a:lnTo>
                    <a:pt x="1164361" y="1656664"/>
                  </a:lnTo>
                  <a:close/>
                </a:path>
                <a:path w="1214120" h="1696720">
                  <a:moveTo>
                    <a:pt x="1214043" y="1474393"/>
                  </a:moveTo>
                  <a:lnTo>
                    <a:pt x="1185113" y="1451190"/>
                  </a:lnTo>
                  <a:lnTo>
                    <a:pt x="1188847" y="1443926"/>
                  </a:lnTo>
                  <a:lnTo>
                    <a:pt x="1190510" y="1435849"/>
                  </a:lnTo>
                  <a:lnTo>
                    <a:pt x="1189888" y="1427759"/>
                  </a:lnTo>
                  <a:lnTo>
                    <a:pt x="1189050" y="1421955"/>
                  </a:lnTo>
                  <a:lnTo>
                    <a:pt x="1181798" y="1418844"/>
                  </a:lnTo>
                  <a:lnTo>
                    <a:pt x="1118616" y="1482077"/>
                  </a:lnTo>
                  <a:lnTo>
                    <a:pt x="1121714" y="1489329"/>
                  </a:lnTo>
                  <a:lnTo>
                    <a:pt x="1127518" y="1490154"/>
                  </a:lnTo>
                  <a:lnTo>
                    <a:pt x="1135608" y="1490776"/>
                  </a:lnTo>
                  <a:lnTo>
                    <a:pt x="1143685" y="1489329"/>
                  </a:lnTo>
                  <a:lnTo>
                    <a:pt x="1150937" y="1485392"/>
                  </a:lnTo>
                  <a:lnTo>
                    <a:pt x="1174115" y="1514322"/>
                  </a:lnTo>
                  <a:lnTo>
                    <a:pt x="1214043" y="1474393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99082" y="2862604"/>
              <a:ext cx="95432" cy="9474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441700" y="3406863"/>
              <a:ext cx="1348740" cy="1012825"/>
            </a:xfrm>
            <a:custGeom>
              <a:avLst/>
              <a:gdLst/>
              <a:ahLst/>
              <a:cxnLst/>
              <a:rect l="l" t="t" r="r" b="b"/>
              <a:pathLst>
                <a:path w="1348739" h="1012825">
                  <a:moveTo>
                    <a:pt x="148450" y="1009573"/>
                  </a:moveTo>
                  <a:lnTo>
                    <a:pt x="147828" y="1008545"/>
                  </a:lnTo>
                  <a:lnTo>
                    <a:pt x="113906" y="966990"/>
                  </a:lnTo>
                  <a:lnTo>
                    <a:pt x="145567" y="935304"/>
                  </a:lnTo>
                  <a:lnTo>
                    <a:pt x="146189" y="932014"/>
                  </a:lnTo>
                  <a:lnTo>
                    <a:pt x="144132" y="925842"/>
                  </a:lnTo>
                  <a:lnTo>
                    <a:pt x="141249" y="923785"/>
                  </a:lnTo>
                  <a:lnTo>
                    <a:pt x="138163" y="923582"/>
                  </a:lnTo>
                  <a:lnTo>
                    <a:pt x="131673" y="923607"/>
                  </a:lnTo>
                  <a:lnTo>
                    <a:pt x="124650" y="924890"/>
                  </a:lnTo>
                  <a:lnTo>
                    <a:pt x="117233" y="927366"/>
                  </a:lnTo>
                  <a:lnTo>
                    <a:pt x="109588" y="930986"/>
                  </a:lnTo>
                  <a:lnTo>
                    <a:pt x="66001" y="896010"/>
                  </a:lnTo>
                  <a:lnTo>
                    <a:pt x="69697" y="888809"/>
                  </a:lnTo>
                  <a:lnTo>
                    <a:pt x="71348" y="880795"/>
                  </a:lnTo>
                  <a:lnTo>
                    <a:pt x="70726" y="872769"/>
                  </a:lnTo>
                  <a:lnTo>
                    <a:pt x="69900" y="867003"/>
                  </a:lnTo>
                  <a:lnTo>
                    <a:pt x="62712" y="863917"/>
                  </a:lnTo>
                  <a:lnTo>
                    <a:pt x="0" y="926668"/>
                  </a:lnTo>
                  <a:lnTo>
                    <a:pt x="3086" y="933869"/>
                  </a:lnTo>
                  <a:lnTo>
                    <a:pt x="8839" y="934694"/>
                  </a:lnTo>
                  <a:lnTo>
                    <a:pt x="16852" y="935304"/>
                  </a:lnTo>
                  <a:lnTo>
                    <a:pt x="24879" y="933869"/>
                  </a:lnTo>
                  <a:lnTo>
                    <a:pt x="32067" y="929957"/>
                  </a:lnTo>
                  <a:lnTo>
                    <a:pt x="67030" y="973569"/>
                  </a:lnTo>
                  <a:lnTo>
                    <a:pt x="63436" y="981227"/>
                  </a:lnTo>
                  <a:lnTo>
                    <a:pt x="61010" y="988644"/>
                  </a:lnTo>
                  <a:lnTo>
                    <a:pt x="59740" y="995680"/>
                  </a:lnTo>
                  <a:lnTo>
                    <a:pt x="59626" y="1002169"/>
                  </a:lnTo>
                  <a:lnTo>
                    <a:pt x="59829" y="1005255"/>
                  </a:lnTo>
                  <a:lnTo>
                    <a:pt x="61887" y="1008138"/>
                  </a:lnTo>
                  <a:lnTo>
                    <a:pt x="67843" y="1010399"/>
                  </a:lnTo>
                  <a:lnTo>
                    <a:pt x="71132" y="1009573"/>
                  </a:lnTo>
                  <a:lnTo>
                    <a:pt x="73406" y="1007313"/>
                  </a:lnTo>
                  <a:lnTo>
                    <a:pt x="102806" y="977887"/>
                  </a:lnTo>
                  <a:lnTo>
                    <a:pt x="145364" y="1012659"/>
                  </a:lnTo>
                  <a:lnTo>
                    <a:pt x="146799" y="1012456"/>
                  </a:lnTo>
                  <a:lnTo>
                    <a:pt x="148450" y="1010805"/>
                  </a:lnTo>
                  <a:lnTo>
                    <a:pt x="148450" y="1009573"/>
                  </a:lnTo>
                  <a:close/>
                </a:path>
                <a:path w="1348739" h="1012825">
                  <a:moveTo>
                    <a:pt x="1110602" y="66217"/>
                  </a:moveTo>
                  <a:lnTo>
                    <a:pt x="1081671" y="43014"/>
                  </a:lnTo>
                  <a:lnTo>
                    <a:pt x="1085405" y="35750"/>
                  </a:lnTo>
                  <a:lnTo>
                    <a:pt x="1087069" y="27673"/>
                  </a:lnTo>
                  <a:lnTo>
                    <a:pt x="1086446" y="19583"/>
                  </a:lnTo>
                  <a:lnTo>
                    <a:pt x="1085608" y="13779"/>
                  </a:lnTo>
                  <a:lnTo>
                    <a:pt x="1078357" y="10668"/>
                  </a:lnTo>
                  <a:lnTo>
                    <a:pt x="1015174" y="73901"/>
                  </a:lnTo>
                  <a:lnTo>
                    <a:pt x="1018286" y="81153"/>
                  </a:lnTo>
                  <a:lnTo>
                    <a:pt x="1024077" y="81978"/>
                  </a:lnTo>
                  <a:lnTo>
                    <a:pt x="1032167" y="82600"/>
                  </a:lnTo>
                  <a:lnTo>
                    <a:pt x="1040244" y="81153"/>
                  </a:lnTo>
                  <a:lnTo>
                    <a:pt x="1047496" y="77216"/>
                  </a:lnTo>
                  <a:lnTo>
                    <a:pt x="1070673" y="106146"/>
                  </a:lnTo>
                  <a:lnTo>
                    <a:pt x="1110602" y="66217"/>
                  </a:lnTo>
                  <a:close/>
                </a:path>
                <a:path w="1348739" h="1012825">
                  <a:moveTo>
                    <a:pt x="1348346" y="55549"/>
                  </a:moveTo>
                  <a:lnTo>
                    <a:pt x="1319415" y="32346"/>
                  </a:lnTo>
                  <a:lnTo>
                    <a:pt x="1323149" y="25082"/>
                  </a:lnTo>
                  <a:lnTo>
                    <a:pt x="1324813" y="17005"/>
                  </a:lnTo>
                  <a:lnTo>
                    <a:pt x="1324190" y="8915"/>
                  </a:lnTo>
                  <a:lnTo>
                    <a:pt x="1323352" y="3111"/>
                  </a:lnTo>
                  <a:lnTo>
                    <a:pt x="1316101" y="0"/>
                  </a:lnTo>
                  <a:lnTo>
                    <a:pt x="1252918" y="63233"/>
                  </a:lnTo>
                  <a:lnTo>
                    <a:pt x="1256017" y="70485"/>
                  </a:lnTo>
                  <a:lnTo>
                    <a:pt x="1261821" y="71310"/>
                  </a:lnTo>
                  <a:lnTo>
                    <a:pt x="1269911" y="71932"/>
                  </a:lnTo>
                  <a:lnTo>
                    <a:pt x="1277988" y="70485"/>
                  </a:lnTo>
                  <a:lnTo>
                    <a:pt x="1285240" y="66548"/>
                  </a:lnTo>
                  <a:lnTo>
                    <a:pt x="1308417" y="95478"/>
                  </a:lnTo>
                  <a:lnTo>
                    <a:pt x="1348346" y="5554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450588" y="3348761"/>
              <a:ext cx="389255" cy="264160"/>
            </a:xfrm>
            <a:custGeom>
              <a:avLst/>
              <a:gdLst/>
              <a:ahLst/>
              <a:cxnLst/>
              <a:rect l="l" t="t" r="r" b="b"/>
              <a:pathLst>
                <a:path w="389254" h="264160">
                  <a:moveTo>
                    <a:pt x="94703" y="224294"/>
                  </a:moveTo>
                  <a:lnTo>
                    <a:pt x="66001" y="201256"/>
                  </a:lnTo>
                  <a:lnTo>
                    <a:pt x="69697" y="194056"/>
                  </a:lnTo>
                  <a:lnTo>
                    <a:pt x="71348" y="186042"/>
                  </a:lnTo>
                  <a:lnTo>
                    <a:pt x="70726" y="178015"/>
                  </a:lnTo>
                  <a:lnTo>
                    <a:pt x="69900" y="172250"/>
                  </a:lnTo>
                  <a:lnTo>
                    <a:pt x="62712" y="169164"/>
                  </a:lnTo>
                  <a:lnTo>
                    <a:pt x="0" y="231914"/>
                  </a:lnTo>
                  <a:lnTo>
                    <a:pt x="3086" y="239115"/>
                  </a:lnTo>
                  <a:lnTo>
                    <a:pt x="8839" y="239941"/>
                  </a:lnTo>
                  <a:lnTo>
                    <a:pt x="16852" y="240550"/>
                  </a:lnTo>
                  <a:lnTo>
                    <a:pt x="24879" y="239115"/>
                  </a:lnTo>
                  <a:lnTo>
                    <a:pt x="32067" y="235204"/>
                  </a:lnTo>
                  <a:lnTo>
                    <a:pt x="55079" y="263918"/>
                  </a:lnTo>
                  <a:lnTo>
                    <a:pt x="94703" y="224294"/>
                  </a:lnTo>
                  <a:close/>
                </a:path>
                <a:path w="389254" h="264160">
                  <a:moveTo>
                    <a:pt x="230339" y="55130"/>
                  </a:moveTo>
                  <a:lnTo>
                    <a:pt x="201637" y="32092"/>
                  </a:lnTo>
                  <a:lnTo>
                    <a:pt x="205333" y="24892"/>
                  </a:lnTo>
                  <a:lnTo>
                    <a:pt x="206984" y="16878"/>
                  </a:lnTo>
                  <a:lnTo>
                    <a:pt x="206362" y="8851"/>
                  </a:lnTo>
                  <a:lnTo>
                    <a:pt x="205536" y="3086"/>
                  </a:lnTo>
                  <a:lnTo>
                    <a:pt x="198348" y="0"/>
                  </a:lnTo>
                  <a:lnTo>
                    <a:pt x="135636" y="62750"/>
                  </a:lnTo>
                  <a:lnTo>
                    <a:pt x="138722" y="69951"/>
                  </a:lnTo>
                  <a:lnTo>
                    <a:pt x="144475" y="70777"/>
                  </a:lnTo>
                  <a:lnTo>
                    <a:pt x="152488" y="71386"/>
                  </a:lnTo>
                  <a:lnTo>
                    <a:pt x="160515" y="69951"/>
                  </a:lnTo>
                  <a:lnTo>
                    <a:pt x="167703" y="66040"/>
                  </a:lnTo>
                  <a:lnTo>
                    <a:pt x="190715" y="94754"/>
                  </a:lnTo>
                  <a:lnTo>
                    <a:pt x="230339" y="55130"/>
                  </a:lnTo>
                  <a:close/>
                </a:path>
                <a:path w="389254" h="264160">
                  <a:moveTo>
                    <a:pt x="388835" y="200520"/>
                  </a:moveTo>
                  <a:lnTo>
                    <a:pt x="360133" y="177317"/>
                  </a:lnTo>
                  <a:lnTo>
                    <a:pt x="363829" y="170053"/>
                  </a:lnTo>
                  <a:lnTo>
                    <a:pt x="365480" y="161975"/>
                  </a:lnTo>
                  <a:lnTo>
                    <a:pt x="364858" y="153885"/>
                  </a:lnTo>
                  <a:lnTo>
                    <a:pt x="364032" y="148082"/>
                  </a:lnTo>
                  <a:lnTo>
                    <a:pt x="356844" y="144970"/>
                  </a:lnTo>
                  <a:lnTo>
                    <a:pt x="294132" y="208203"/>
                  </a:lnTo>
                  <a:lnTo>
                    <a:pt x="297218" y="215455"/>
                  </a:lnTo>
                  <a:lnTo>
                    <a:pt x="302971" y="216281"/>
                  </a:lnTo>
                  <a:lnTo>
                    <a:pt x="310984" y="216903"/>
                  </a:lnTo>
                  <a:lnTo>
                    <a:pt x="319011" y="215455"/>
                  </a:lnTo>
                  <a:lnTo>
                    <a:pt x="326199" y="211518"/>
                  </a:lnTo>
                  <a:lnTo>
                    <a:pt x="349211" y="240449"/>
                  </a:lnTo>
                  <a:lnTo>
                    <a:pt x="388835" y="20052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31863" y="3323039"/>
              <a:ext cx="94709" cy="9547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64323" y="3527068"/>
              <a:ext cx="94709" cy="9474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852159" y="3588215"/>
              <a:ext cx="95250" cy="95885"/>
            </a:xfrm>
            <a:custGeom>
              <a:avLst/>
              <a:gdLst/>
              <a:ahLst/>
              <a:cxnLst/>
              <a:rect l="l" t="t" r="r" b="b"/>
              <a:pathLst>
                <a:path w="95250" h="95885">
                  <a:moveTo>
                    <a:pt x="62710" y="0"/>
                  </a:moveTo>
                  <a:lnTo>
                    <a:pt x="0" y="63225"/>
                  </a:lnTo>
                  <a:lnTo>
                    <a:pt x="3084" y="70480"/>
                  </a:lnTo>
                  <a:lnTo>
                    <a:pt x="8841" y="71310"/>
                  </a:lnTo>
                  <a:lnTo>
                    <a:pt x="16860" y="71931"/>
                  </a:lnTo>
                  <a:lnTo>
                    <a:pt x="24878" y="70480"/>
                  </a:lnTo>
                  <a:lnTo>
                    <a:pt x="32075" y="66542"/>
                  </a:lnTo>
                  <a:lnTo>
                    <a:pt x="55086" y="95473"/>
                  </a:lnTo>
                  <a:lnTo>
                    <a:pt x="94709" y="55548"/>
                  </a:lnTo>
                  <a:lnTo>
                    <a:pt x="66000" y="32338"/>
                  </a:lnTo>
                  <a:lnTo>
                    <a:pt x="69701" y="25082"/>
                  </a:lnTo>
                  <a:lnTo>
                    <a:pt x="71346" y="16998"/>
                  </a:lnTo>
                  <a:lnTo>
                    <a:pt x="70729" y="8913"/>
                  </a:lnTo>
                  <a:lnTo>
                    <a:pt x="69907" y="3109"/>
                  </a:lnTo>
                  <a:lnTo>
                    <a:pt x="6271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26414" y="3708612"/>
              <a:ext cx="95432" cy="9547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099237" y="3533164"/>
              <a:ext cx="95885" cy="95250"/>
            </a:xfrm>
            <a:custGeom>
              <a:avLst/>
              <a:gdLst/>
              <a:ahLst/>
              <a:cxnLst/>
              <a:rect l="l" t="t" r="r" b="b"/>
              <a:pathLst>
                <a:path w="95884" h="95250">
                  <a:moveTo>
                    <a:pt x="63190" y="0"/>
                  </a:moveTo>
                  <a:lnTo>
                    <a:pt x="0" y="62745"/>
                  </a:lnTo>
                  <a:lnTo>
                    <a:pt x="3107" y="69945"/>
                  </a:lnTo>
                  <a:lnTo>
                    <a:pt x="8908" y="70768"/>
                  </a:lnTo>
                  <a:lnTo>
                    <a:pt x="16989" y="71385"/>
                  </a:lnTo>
                  <a:lnTo>
                    <a:pt x="25069" y="69945"/>
                  </a:lnTo>
                  <a:lnTo>
                    <a:pt x="32320" y="66037"/>
                  </a:lnTo>
                  <a:lnTo>
                    <a:pt x="55506" y="94747"/>
                  </a:lnTo>
                  <a:lnTo>
                    <a:pt x="95432" y="55125"/>
                  </a:lnTo>
                  <a:lnTo>
                    <a:pt x="66505" y="32092"/>
                  </a:lnTo>
                  <a:lnTo>
                    <a:pt x="70234" y="24892"/>
                  </a:lnTo>
                  <a:lnTo>
                    <a:pt x="71892" y="16869"/>
                  </a:lnTo>
                  <a:lnTo>
                    <a:pt x="71270" y="8846"/>
                  </a:lnTo>
                  <a:lnTo>
                    <a:pt x="70441" y="3085"/>
                  </a:lnTo>
                  <a:lnTo>
                    <a:pt x="6319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26897" y="4662448"/>
              <a:ext cx="95432" cy="94748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327594" y="4171907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63190" y="0"/>
                  </a:moveTo>
                  <a:lnTo>
                    <a:pt x="0" y="63225"/>
                  </a:lnTo>
                  <a:lnTo>
                    <a:pt x="3107" y="70480"/>
                  </a:lnTo>
                  <a:lnTo>
                    <a:pt x="8908" y="71310"/>
                  </a:lnTo>
                  <a:lnTo>
                    <a:pt x="16989" y="71931"/>
                  </a:lnTo>
                  <a:lnTo>
                    <a:pt x="25069" y="70480"/>
                  </a:lnTo>
                  <a:lnTo>
                    <a:pt x="32320" y="66542"/>
                  </a:lnTo>
                  <a:lnTo>
                    <a:pt x="55506" y="95472"/>
                  </a:lnTo>
                  <a:lnTo>
                    <a:pt x="95432" y="55547"/>
                  </a:lnTo>
                  <a:lnTo>
                    <a:pt x="66505" y="32338"/>
                  </a:lnTo>
                  <a:lnTo>
                    <a:pt x="70234" y="25082"/>
                  </a:lnTo>
                  <a:lnTo>
                    <a:pt x="71892" y="16998"/>
                  </a:lnTo>
                  <a:lnTo>
                    <a:pt x="71270" y="8913"/>
                  </a:lnTo>
                  <a:lnTo>
                    <a:pt x="70442" y="3109"/>
                  </a:lnTo>
                  <a:lnTo>
                    <a:pt x="6319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2462276" y="-28244"/>
            <a:ext cx="72675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ASPIRE</a:t>
            </a:r>
            <a:r>
              <a:rPr dirty="0" spc="-25"/>
              <a:t> </a:t>
            </a:r>
            <a:r>
              <a:rPr dirty="0"/>
              <a:t>NSF</a:t>
            </a:r>
            <a:r>
              <a:rPr dirty="0" spc="-10"/>
              <a:t> </a:t>
            </a:r>
            <a:r>
              <a:rPr dirty="0"/>
              <a:t>Center</a:t>
            </a:r>
            <a:r>
              <a:rPr dirty="0" spc="-5"/>
              <a:t> </a:t>
            </a:r>
            <a:r>
              <a:rPr dirty="0" spc="-10"/>
              <a:t>Partnerships</a:t>
            </a:r>
          </a:p>
        </p:txBody>
      </p:sp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37829" y="819911"/>
            <a:ext cx="1536951" cy="78790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14400" y="1002791"/>
            <a:ext cx="1234439" cy="83710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822382" y="6520391"/>
            <a:ext cx="149586" cy="149875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27466" y="6531059"/>
            <a:ext cx="149586" cy="149875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6161023" y="6490208"/>
            <a:ext cx="1247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Industry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members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142994" y="6494779"/>
            <a:ext cx="1327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Innovation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partners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758176" y="6248806"/>
            <a:ext cx="72707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Brazil Germany </a:t>
            </a:r>
            <a:r>
              <a:rPr dirty="0" sz="1000">
                <a:latin typeface="Arial"/>
                <a:cs typeface="Arial"/>
              </a:rPr>
              <a:t>South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Korea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672830" y="6248806"/>
            <a:ext cx="480059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Canada Israel </a:t>
            </a:r>
            <a:r>
              <a:rPr dirty="0" sz="1000" spc="-20">
                <a:latin typeface="Arial"/>
                <a:cs typeface="Arial"/>
              </a:rPr>
              <a:t>Sweden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587230" y="6248806"/>
            <a:ext cx="70612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Japan Netherlands Switzerland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2592190" y="607959"/>
            <a:ext cx="7060565" cy="6089015"/>
            <a:chOff x="2592190" y="607959"/>
            <a:chExt cx="7060565" cy="6089015"/>
          </a:xfrm>
        </p:grpSpPr>
        <p:sp>
          <p:nvSpPr>
            <p:cNvPr id="53" name="object 53" descr=""/>
            <p:cNvSpPr/>
            <p:nvPr/>
          </p:nvSpPr>
          <p:spPr>
            <a:xfrm>
              <a:off x="4763202" y="3287987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63190" y="0"/>
                  </a:moveTo>
                  <a:lnTo>
                    <a:pt x="0" y="63225"/>
                  </a:lnTo>
                  <a:lnTo>
                    <a:pt x="3107" y="70480"/>
                  </a:lnTo>
                  <a:lnTo>
                    <a:pt x="8908" y="71310"/>
                  </a:lnTo>
                  <a:lnTo>
                    <a:pt x="16989" y="71931"/>
                  </a:lnTo>
                  <a:lnTo>
                    <a:pt x="25069" y="70480"/>
                  </a:lnTo>
                  <a:lnTo>
                    <a:pt x="32320" y="66542"/>
                  </a:lnTo>
                  <a:lnTo>
                    <a:pt x="55506" y="95472"/>
                  </a:lnTo>
                  <a:lnTo>
                    <a:pt x="95432" y="55547"/>
                  </a:lnTo>
                  <a:lnTo>
                    <a:pt x="66505" y="32338"/>
                  </a:lnTo>
                  <a:lnTo>
                    <a:pt x="70234" y="25082"/>
                  </a:lnTo>
                  <a:lnTo>
                    <a:pt x="71892" y="16998"/>
                  </a:lnTo>
                  <a:lnTo>
                    <a:pt x="71270" y="8913"/>
                  </a:lnTo>
                  <a:lnTo>
                    <a:pt x="70442" y="3109"/>
                  </a:lnTo>
                  <a:lnTo>
                    <a:pt x="6319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09871" y="5384824"/>
              <a:ext cx="94709" cy="9474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627375" y="3557548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62711" y="0"/>
                  </a:moveTo>
                  <a:lnTo>
                    <a:pt x="0" y="62745"/>
                  </a:lnTo>
                  <a:lnTo>
                    <a:pt x="3084" y="69945"/>
                  </a:lnTo>
                  <a:lnTo>
                    <a:pt x="8841" y="70768"/>
                  </a:lnTo>
                  <a:lnTo>
                    <a:pt x="16860" y="71385"/>
                  </a:lnTo>
                  <a:lnTo>
                    <a:pt x="24878" y="69945"/>
                  </a:lnTo>
                  <a:lnTo>
                    <a:pt x="32075" y="66037"/>
                  </a:lnTo>
                  <a:lnTo>
                    <a:pt x="55085" y="94748"/>
                  </a:lnTo>
                  <a:lnTo>
                    <a:pt x="94709" y="55126"/>
                  </a:lnTo>
                  <a:lnTo>
                    <a:pt x="66000" y="32092"/>
                  </a:lnTo>
                  <a:lnTo>
                    <a:pt x="69701" y="24892"/>
                  </a:lnTo>
                  <a:lnTo>
                    <a:pt x="71346" y="16869"/>
                  </a:lnTo>
                  <a:lnTo>
                    <a:pt x="70729" y="8846"/>
                  </a:lnTo>
                  <a:lnTo>
                    <a:pt x="69907" y="3085"/>
                  </a:lnTo>
                  <a:lnTo>
                    <a:pt x="6271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0494" y="4552908"/>
              <a:ext cx="95432" cy="9547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46581" y="5596847"/>
              <a:ext cx="149586" cy="14987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79263" y="3946355"/>
              <a:ext cx="94709" cy="9547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3391" y="6556780"/>
              <a:ext cx="139387" cy="139656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7606030" y="6258851"/>
              <a:ext cx="1056640" cy="278130"/>
            </a:xfrm>
            <a:custGeom>
              <a:avLst/>
              <a:gdLst/>
              <a:ahLst/>
              <a:cxnLst/>
              <a:rect l="l" t="t" r="r" b="b"/>
              <a:pathLst>
                <a:path w="1056640" h="278129">
                  <a:moveTo>
                    <a:pt x="134848" y="132308"/>
                  </a:moveTo>
                  <a:lnTo>
                    <a:pt x="134289" y="131368"/>
                  </a:lnTo>
                  <a:lnTo>
                    <a:pt x="103479" y="93624"/>
                  </a:lnTo>
                  <a:lnTo>
                    <a:pt x="132245" y="64846"/>
                  </a:lnTo>
                  <a:lnTo>
                    <a:pt x="132803" y="61849"/>
                  </a:lnTo>
                  <a:lnTo>
                    <a:pt x="130937" y="56248"/>
                  </a:lnTo>
                  <a:lnTo>
                    <a:pt x="128320" y="54381"/>
                  </a:lnTo>
                  <a:lnTo>
                    <a:pt x="125514" y="54190"/>
                  </a:lnTo>
                  <a:lnTo>
                    <a:pt x="119621" y="54216"/>
                  </a:lnTo>
                  <a:lnTo>
                    <a:pt x="113233" y="55384"/>
                  </a:lnTo>
                  <a:lnTo>
                    <a:pt x="106502" y="57632"/>
                  </a:lnTo>
                  <a:lnTo>
                    <a:pt x="99555" y="60921"/>
                  </a:lnTo>
                  <a:lnTo>
                    <a:pt x="59956" y="29146"/>
                  </a:lnTo>
                  <a:lnTo>
                    <a:pt x="63322" y="22606"/>
                  </a:lnTo>
                  <a:lnTo>
                    <a:pt x="64808" y="15316"/>
                  </a:lnTo>
                  <a:lnTo>
                    <a:pt x="64249" y="8026"/>
                  </a:lnTo>
                  <a:lnTo>
                    <a:pt x="63500" y="2794"/>
                  </a:lnTo>
                  <a:lnTo>
                    <a:pt x="56972" y="0"/>
                  </a:lnTo>
                  <a:lnTo>
                    <a:pt x="0" y="56997"/>
                  </a:lnTo>
                  <a:lnTo>
                    <a:pt x="2806" y="63538"/>
                  </a:lnTo>
                  <a:lnTo>
                    <a:pt x="8039" y="64287"/>
                  </a:lnTo>
                  <a:lnTo>
                    <a:pt x="15316" y="64846"/>
                  </a:lnTo>
                  <a:lnTo>
                    <a:pt x="22606" y="63538"/>
                  </a:lnTo>
                  <a:lnTo>
                    <a:pt x="29133" y="59982"/>
                  </a:lnTo>
                  <a:lnTo>
                    <a:pt x="60896" y="99606"/>
                  </a:lnTo>
                  <a:lnTo>
                    <a:pt x="57632" y="106553"/>
                  </a:lnTo>
                  <a:lnTo>
                    <a:pt x="55422" y="113296"/>
                  </a:lnTo>
                  <a:lnTo>
                    <a:pt x="54267" y="119684"/>
                  </a:lnTo>
                  <a:lnTo>
                    <a:pt x="54165" y="125577"/>
                  </a:lnTo>
                  <a:lnTo>
                    <a:pt x="54356" y="128384"/>
                  </a:lnTo>
                  <a:lnTo>
                    <a:pt x="56222" y="131000"/>
                  </a:lnTo>
                  <a:lnTo>
                    <a:pt x="61633" y="133057"/>
                  </a:lnTo>
                  <a:lnTo>
                    <a:pt x="64630" y="132308"/>
                  </a:lnTo>
                  <a:lnTo>
                    <a:pt x="66687" y="130251"/>
                  </a:lnTo>
                  <a:lnTo>
                    <a:pt x="93395" y="103530"/>
                  </a:lnTo>
                  <a:lnTo>
                    <a:pt x="132054" y="135115"/>
                  </a:lnTo>
                  <a:lnTo>
                    <a:pt x="133362" y="134924"/>
                  </a:lnTo>
                  <a:lnTo>
                    <a:pt x="134848" y="133426"/>
                  </a:lnTo>
                  <a:lnTo>
                    <a:pt x="134848" y="132308"/>
                  </a:lnTo>
                  <a:close/>
                </a:path>
                <a:path w="1056640" h="278129">
                  <a:moveTo>
                    <a:pt x="1056271" y="274891"/>
                  </a:moveTo>
                  <a:lnTo>
                    <a:pt x="1055700" y="273939"/>
                  </a:lnTo>
                  <a:lnTo>
                    <a:pt x="1024102" y="235242"/>
                  </a:lnTo>
                  <a:lnTo>
                    <a:pt x="1053592" y="205727"/>
                  </a:lnTo>
                  <a:lnTo>
                    <a:pt x="1054163" y="202666"/>
                  </a:lnTo>
                  <a:lnTo>
                    <a:pt x="1052245" y="196913"/>
                  </a:lnTo>
                  <a:lnTo>
                    <a:pt x="1049566" y="195008"/>
                  </a:lnTo>
                  <a:lnTo>
                    <a:pt x="1046695" y="194818"/>
                  </a:lnTo>
                  <a:lnTo>
                    <a:pt x="1040650" y="194843"/>
                  </a:lnTo>
                  <a:lnTo>
                    <a:pt x="1034110" y="196037"/>
                  </a:lnTo>
                  <a:lnTo>
                    <a:pt x="1027201" y="198335"/>
                  </a:lnTo>
                  <a:lnTo>
                    <a:pt x="1020076" y="201714"/>
                  </a:lnTo>
                  <a:lnTo>
                    <a:pt x="979487" y="169138"/>
                  </a:lnTo>
                  <a:lnTo>
                    <a:pt x="982929" y="162433"/>
                  </a:lnTo>
                  <a:lnTo>
                    <a:pt x="984465" y="154965"/>
                  </a:lnTo>
                  <a:lnTo>
                    <a:pt x="983894" y="147485"/>
                  </a:lnTo>
                  <a:lnTo>
                    <a:pt x="983119" y="142125"/>
                  </a:lnTo>
                  <a:lnTo>
                    <a:pt x="976426" y="139255"/>
                  </a:lnTo>
                  <a:lnTo>
                    <a:pt x="918019" y="197688"/>
                  </a:lnTo>
                  <a:lnTo>
                    <a:pt x="920889" y="204393"/>
                  </a:lnTo>
                  <a:lnTo>
                    <a:pt x="926249" y="205155"/>
                  </a:lnTo>
                  <a:lnTo>
                    <a:pt x="933716" y="205727"/>
                  </a:lnTo>
                  <a:lnTo>
                    <a:pt x="941184" y="204393"/>
                  </a:lnTo>
                  <a:lnTo>
                    <a:pt x="947889" y="200748"/>
                  </a:lnTo>
                  <a:lnTo>
                    <a:pt x="980440" y="241363"/>
                  </a:lnTo>
                  <a:lnTo>
                    <a:pt x="977099" y="248488"/>
                  </a:lnTo>
                  <a:lnTo>
                    <a:pt x="974839" y="255397"/>
                  </a:lnTo>
                  <a:lnTo>
                    <a:pt x="973658" y="261950"/>
                  </a:lnTo>
                  <a:lnTo>
                    <a:pt x="973556" y="267995"/>
                  </a:lnTo>
                  <a:lnTo>
                    <a:pt x="973747" y="270878"/>
                  </a:lnTo>
                  <a:lnTo>
                    <a:pt x="975652" y="273558"/>
                  </a:lnTo>
                  <a:lnTo>
                    <a:pt x="981214" y="275666"/>
                  </a:lnTo>
                  <a:lnTo>
                    <a:pt x="984275" y="274891"/>
                  </a:lnTo>
                  <a:lnTo>
                    <a:pt x="986383" y="272783"/>
                  </a:lnTo>
                  <a:lnTo>
                    <a:pt x="1013764" y="245389"/>
                  </a:lnTo>
                  <a:lnTo>
                    <a:pt x="1053401" y="277774"/>
                  </a:lnTo>
                  <a:lnTo>
                    <a:pt x="1054735" y="277583"/>
                  </a:lnTo>
                  <a:lnTo>
                    <a:pt x="1056271" y="276047"/>
                  </a:lnTo>
                  <a:lnTo>
                    <a:pt x="1056271" y="274891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5542" y="3664228"/>
              <a:ext cx="95432" cy="9474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4817872" y="3572789"/>
              <a:ext cx="161290" cy="233045"/>
            </a:xfrm>
            <a:custGeom>
              <a:avLst/>
              <a:gdLst/>
              <a:ahLst/>
              <a:cxnLst/>
              <a:rect l="l" t="t" r="r" b="b"/>
              <a:pathLst>
                <a:path w="161289" h="233045">
                  <a:moveTo>
                    <a:pt x="148450" y="229476"/>
                  </a:moveTo>
                  <a:lnTo>
                    <a:pt x="147828" y="228447"/>
                  </a:lnTo>
                  <a:lnTo>
                    <a:pt x="113906" y="186893"/>
                  </a:lnTo>
                  <a:lnTo>
                    <a:pt x="145567" y="155206"/>
                  </a:lnTo>
                  <a:lnTo>
                    <a:pt x="146189" y="151917"/>
                  </a:lnTo>
                  <a:lnTo>
                    <a:pt x="144132" y="145745"/>
                  </a:lnTo>
                  <a:lnTo>
                    <a:pt x="141249" y="143687"/>
                  </a:lnTo>
                  <a:lnTo>
                    <a:pt x="138163" y="143484"/>
                  </a:lnTo>
                  <a:lnTo>
                    <a:pt x="131673" y="143510"/>
                  </a:lnTo>
                  <a:lnTo>
                    <a:pt x="124650" y="144792"/>
                  </a:lnTo>
                  <a:lnTo>
                    <a:pt x="117233" y="147269"/>
                  </a:lnTo>
                  <a:lnTo>
                    <a:pt x="109588" y="150888"/>
                  </a:lnTo>
                  <a:lnTo>
                    <a:pt x="66001" y="115912"/>
                  </a:lnTo>
                  <a:lnTo>
                    <a:pt x="69697" y="108712"/>
                  </a:lnTo>
                  <a:lnTo>
                    <a:pt x="71348" y="100698"/>
                  </a:lnTo>
                  <a:lnTo>
                    <a:pt x="70726" y="92671"/>
                  </a:lnTo>
                  <a:lnTo>
                    <a:pt x="69900" y="86906"/>
                  </a:lnTo>
                  <a:lnTo>
                    <a:pt x="62712" y="83820"/>
                  </a:lnTo>
                  <a:lnTo>
                    <a:pt x="0" y="146570"/>
                  </a:lnTo>
                  <a:lnTo>
                    <a:pt x="3086" y="153771"/>
                  </a:lnTo>
                  <a:lnTo>
                    <a:pt x="8839" y="154597"/>
                  </a:lnTo>
                  <a:lnTo>
                    <a:pt x="16852" y="155206"/>
                  </a:lnTo>
                  <a:lnTo>
                    <a:pt x="24879" y="153771"/>
                  </a:lnTo>
                  <a:lnTo>
                    <a:pt x="32067" y="149860"/>
                  </a:lnTo>
                  <a:lnTo>
                    <a:pt x="67030" y="193471"/>
                  </a:lnTo>
                  <a:lnTo>
                    <a:pt x="63436" y="201129"/>
                  </a:lnTo>
                  <a:lnTo>
                    <a:pt x="61010" y="208546"/>
                  </a:lnTo>
                  <a:lnTo>
                    <a:pt x="59740" y="215582"/>
                  </a:lnTo>
                  <a:lnTo>
                    <a:pt x="59626" y="222072"/>
                  </a:lnTo>
                  <a:lnTo>
                    <a:pt x="59829" y="225158"/>
                  </a:lnTo>
                  <a:lnTo>
                    <a:pt x="61887" y="228041"/>
                  </a:lnTo>
                  <a:lnTo>
                    <a:pt x="67843" y="230301"/>
                  </a:lnTo>
                  <a:lnTo>
                    <a:pt x="71132" y="229476"/>
                  </a:lnTo>
                  <a:lnTo>
                    <a:pt x="73406" y="227215"/>
                  </a:lnTo>
                  <a:lnTo>
                    <a:pt x="102806" y="197789"/>
                  </a:lnTo>
                  <a:lnTo>
                    <a:pt x="145364" y="232562"/>
                  </a:lnTo>
                  <a:lnTo>
                    <a:pt x="146799" y="232359"/>
                  </a:lnTo>
                  <a:lnTo>
                    <a:pt x="148450" y="230708"/>
                  </a:lnTo>
                  <a:lnTo>
                    <a:pt x="148450" y="229476"/>
                  </a:lnTo>
                  <a:close/>
                </a:path>
                <a:path w="161289" h="233045">
                  <a:moveTo>
                    <a:pt x="161150" y="55130"/>
                  </a:moveTo>
                  <a:lnTo>
                    <a:pt x="132219" y="32092"/>
                  </a:lnTo>
                  <a:lnTo>
                    <a:pt x="135953" y="24892"/>
                  </a:lnTo>
                  <a:lnTo>
                    <a:pt x="137617" y="16878"/>
                  </a:lnTo>
                  <a:lnTo>
                    <a:pt x="136994" y="8851"/>
                  </a:lnTo>
                  <a:lnTo>
                    <a:pt x="136156" y="3086"/>
                  </a:lnTo>
                  <a:lnTo>
                    <a:pt x="128905" y="0"/>
                  </a:lnTo>
                  <a:lnTo>
                    <a:pt x="65722" y="62750"/>
                  </a:lnTo>
                  <a:lnTo>
                    <a:pt x="68821" y="69951"/>
                  </a:lnTo>
                  <a:lnTo>
                    <a:pt x="74625" y="70777"/>
                  </a:lnTo>
                  <a:lnTo>
                    <a:pt x="82715" y="71386"/>
                  </a:lnTo>
                  <a:lnTo>
                    <a:pt x="90792" y="69951"/>
                  </a:lnTo>
                  <a:lnTo>
                    <a:pt x="98044" y="66040"/>
                  </a:lnTo>
                  <a:lnTo>
                    <a:pt x="121221" y="94754"/>
                  </a:lnTo>
                  <a:lnTo>
                    <a:pt x="161150" y="55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77127" y="3797003"/>
              <a:ext cx="94709" cy="95473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87795" y="2891560"/>
              <a:ext cx="148450" cy="14873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9462" y="3746524"/>
              <a:ext cx="95432" cy="9474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484375" y="4187147"/>
              <a:ext cx="148590" cy="150495"/>
            </a:xfrm>
            <a:custGeom>
              <a:avLst/>
              <a:gdLst/>
              <a:ahLst/>
              <a:cxnLst/>
              <a:rect l="l" t="t" r="r" b="b"/>
              <a:pathLst>
                <a:path w="148589" h="150495">
                  <a:moveTo>
                    <a:pt x="62711" y="0"/>
                  </a:moveTo>
                  <a:lnTo>
                    <a:pt x="0" y="63225"/>
                  </a:lnTo>
                  <a:lnTo>
                    <a:pt x="3084" y="70480"/>
                  </a:lnTo>
                  <a:lnTo>
                    <a:pt x="8841" y="71310"/>
                  </a:lnTo>
                  <a:lnTo>
                    <a:pt x="16860" y="71932"/>
                  </a:lnTo>
                  <a:lnTo>
                    <a:pt x="24878" y="70480"/>
                  </a:lnTo>
                  <a:lnTo>
                    <a:pt x="32075" y="66542"/>
                  </a:lnTo>
                  <a:lnTo>
                    <a:pt x="67029" y="110489"/>
                  </a:lnTo>
                  <a:lnTo>
                    <a:pt x="63443" y="118198"/>
                  </a:lnTo>
                  <a:lnTo>
                    <a:pt x="61014" y="125673"/>
                  </a:lnTo>
                  <a:lnTo>
                    <a:pt x="59742" y="132760"/>
                  </a:lnTo>
                  <a:lnTo>
                    <a:pt x="59627" y="139303"/>
                  </a:lnTo>
                  <a:lnTo>
                    <a:pt x="59832" y="142412"/>
                  </a:lnTo>
                  <a:lnTo>
                    <a:pt x="61888" y="145315"/>
                  </a:lnTo>
                  <a:lnTo>
                    <a:pt x="67851" y="147595"/>
                  </a:lnTo>
                  <a:lnTo>
                    <a:pt x="71141" y="146766"/>
                  </a:lnTo>
                  <a:lnTo>
                    <a:pt x="73402" y="144485"/>
                  </a:lnTo>
                  <a:lnTo>
                    <a:pt x="102805" y="114842"/>
                  </a:lnTo>
                  <a:lnTo>
                    <a:pt x="145366" y="149875"/>
                  </a:lnTo>
                  <a:lnTo>
                    <a:pt x="146805" y="149668"/>
                  </a:lnTo>
                  <a:lnTo>
                    <a:pt x="148450" y="148009"/>
                  </a:lnTo>
                  <a:lnTo>
                    <a:pt x="148450" y="146766"/>
                  </a:lnTo>
                  <a:lnTo>
                    <a:pt x="147833" y="145729"/>
                  </a:lnTo>
                  <a:lnTo>
                    <a:pt x="113908" y="103855"/>
                  </a:lnTo>
                  <a:lnTo>
                    <a:pt x="145572" y="71932"/>
                  </a:lnTo>
                  <a:lnTo>
                    <a:pt x="146188" y="68615"/>
                  </a:lnTo>
                  <a:lnTo>
                    <a:pt x="144132" y="62396"/>
                  </a:lnTo>
                  <a:lnTo>
                    <a:pt x="141254" y="60323"/>
                  </a:lnTo>
                  <a:lnTo>
                    <a:pt x="138170" y="60116"/>
                  </a:lnTo>
                  <a:lnTo>
                    <a:pt x="131680" y="60145"/>
                  </a:lnTo>
                  <a:lnTo>
                    <a:pt x="124651" y="61437"/>
                  </a:lnTo>
                  <a:lnTo>
                    <a:pt x="117236" y="63934"/>
                  </a:lnTo>
                  <a:lnTo>
                    <a:pt x="109590" y="67578"/>
                  </a:lnTo>
                  <a:lnTo>
                    <a:pt x="66000" y="32338"/>
                  </a:lnTo>
                  <a:lnTo>
                    <a:pt x="69701" y="25082"/>
                  </a:lnTo>
                  <a:lnTo>
                    <a:pt x="71346" y="16998"/>
                  </a:lnTo>
                  <a:lnTo>
                    <a:pt x="70729" y="8913"/>
                  </a:lnTo>
                  <a:lnTo>
                    <a:pt x="69907" y="3109"/>
                  </a:lnTo>
                  <a:lnTo>
                    <a:pt x="6271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31763" y="3318280"/>
              <a:ext cx="94709" cy="94748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7606038" y="6397526"/>
              <a:ext cx="135255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4">
                  <a:moveTo>
                    <a:pt x="56966" y="0"/>
                  </a:moveTo>
                  <a:lnTo>
                    <a:pt x="0" y="56997"/>
                  </a:lnTo>
                  <a:lnTo>
                    <a:pt x="2801" y="63538"/>
                  </a:lnTo>
                  <a:lnTo>
                    <a:pt x="8031" y="64286"/>
                  </a:lnTo>
                  <a:lnTo>
                    <a:pt x="15315" y="64846"/>
                  </a:lnTo>
                  <a:lnTo>
                    <a:pt x="22599" y="63538"/>
                  </a:lnTo>
                  <a:lnTo>
                    <a:pt x="29136" y="59987"/>
                  </a:lnTo>
                  <a:lnTo>
                    <a:pt x="60888" y="99606"/>
                  </a:lnTo>
                  <a:lnTo>
                    <a:pt x="57632" y="106555"/>
                  </a:lnTo>
                  <a:lnTo>
                    <a:pt x="55425" y="113294"/>
                  </a:lnTo>
                  <a:lnTo>
                    <a:pt x="54270" y="119683"/>
                  </a:lnTo>
                  <a:lnTo>
                    <a:pt x="54165" y="125582"/>
                  </a:lnTo>
                  <a:lnTo>
                    <a:pt x="54351" y="128385"/>
                  </a:lnTo>
                  <a:lnTo>
                    <a:pt x="56219" y="131001"/>
                  </a:lnTo>
                  <a:lnTo>
                    <a:pt x="61636" y="133057"/>
                  </a:lnTo>
                  <a:lnTo>
                    <a:pt x="64624" y="132309"/>
                  </a:lnTo>
                  <a:lnTo>
                    <a:pt x="66679" y="130254"/>
                  </a:lnTo>
                  <a:lnTo>
                    <a:pt x="93387" y="103530"/>
                  </a:lnTo>
                  <a:lnTo>
                    <a:pt x="132050" y="135112"/>
                  </a:lnTo>
                  <a:lnTo>
                    <a:pt x="133357" y="134926"/>
                  </a:lnTo>
                  <a:lnTo>
                    <a:pt x="134852" y="133431"/>
                  </a:lnTo>
                  <a:lnTo>
                    <a:pt x="134852" y="132309"/>
                  </a:lnTo>
                  <a:lnTo>
                    <a:pt x="134291" y="131375"/>
                  </a:lnTo>
                  <a:lnTo>
                    <a:pt x="103473" y="93625"/>
                  </a:lnTo>
                  <a:lnTo>
                    <a:pt x="132237" y="64846"/>
                  </a:lnTo>
                  <a:lnTo>
                    <a:pt x="132797" y="61856"/>
                  </a:lnTo>
                  <a:lnTo>
                    <a:pt x="130929" y="56250"/>
                  </a:lnTo>
                  <a:lnTo>
                    <a:pt x="128314" y="54381"/>
                  </a:lnTo>
                  <a:lnTo>
                    <a:pt x="125513" y="54194"/>
                  </a:lnTo>
                  <a:lnTo>
                    <a:pt x="119617" y="54220"/>
                  </a:lnTo>
                  <a:lnTo>
                    <a:pt x="113232" y="55386"/>
                  </a:lnTo>
                  <a:lnTo>
                    <a:pt x="106497" y="57637"/>
                  </a:lnTo>
                  <a:lnTo>
                    <a:pt x="99551" y="60922"/>
                  </a:lnTo>
                  <a:lnTo>
                    <a:pt x="59954" y="29152"/>
                  </a:lnTo>
                  <a:lnTo>
                    <a:pt x="63316" y="22612"/>
                  </a:lnTo>
                  <a:lnTo>
                    <a:pt x="64810" y="15324"/>
                  </a:lnTo>
                  <a:lnTo>
                    <a:pt x="64250" y="8035"/>
                  </a:lnTo>
                  <a:lnTo>
                    <a:pt x="63503" y="2803"/>
                  </a:lnTo>
                  <a:lnTo>
                    <a:pt x="5696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102092" y="3424961"/>
              <a:ext cx="986155" cy="857250"/>
            </a:xfrm>
            <a:custGeom>
              <a:avLst/>
              <a:gdLst/>
              <a:ahLst/>
              <a:cxnLst/>
              <a:rect l="l" t="t" r="r" b="b"/>
              <a:pathLst>
                <a:path w="986154" h="857250">
                  <a:moveTo>
                    <a:pt x="94703" y="55130"/>
                  </a:moveTo>
                  <a:lnTo>
                    <a:pt x="66001" y="32092"/>
                  </a:lnTo>
                  <a:lnTo>
                    <a:pt x="69697" y="24892"/>
                  </a:lnTo>
                  <a:lnTo>
                    <a:pt x="71348" y="16878"/>
                  </a:lnTo>
                  <a:lnTo>
                    <a:pt x="70726" y="8851"/>
                  </a:lnTo>
                  <a:lnTo>
                    <a:pt x="69900" y="3086"/>
                  </a:lnTo>
                  <a:lnTo>
                    <a:pt x="62712" y="0"/>
                  </a:lnTo>
                  <a:lnTo>
                    <a:pt x="0" y="62750"/>
                  </a:lnTo>
                  <a:lnTo>
                    <a:pt x="3086" y="69951"/>
                  </a:lnTo>
                  <a:lnTo>
                    <a:pt x="8839" y="70777"/>
                  </a:lnTo>
                  <a:lnTo>
                    <a:pt x="16852" y="71386"/>
                  </a:lnTo>
                  <a:lnTo>
                    <a:pt x="24879" y="69951"/>
                  </a:lnTo>
                  <a:lnTo>
                    <a:pt x="32067" y="66040"/>
                  </a:lnTo>
                  <a:lnTo>
                    <a:pt x="55079" y="94754"/>
                  </a:lnTo>
                  <a:lnTo>
                    <a:pt x="94703" y="55130"/>
                  </a:lnTo>
                  <a:close/>
                </a:path>
                <a:path w="986154" h="857250">
                  <a:moveTo>
                    <a:pt x="985634" y="817130"/>
                  </a:moveTo>
                  <a:lnTo>
                    <a:pt x="956703" y="794092"/>
                  </a:lnTo>
                  <a:lnTo>
                    <a:pt x="960437" y="786892"/>
                  </a:lnTo>
                  <a:lnTo>
                    <a:pt x="962101" y="778878"/>
                  </a:lnTo>
                  <a:lnTo>
                    <a:pt x="961478" y="770851"/>
                  </a:lnTo>
                  <a:lnTo>
                    <a:pt x="960640" y="765086"/>
                  </a:lnTo>
                  <a:lnTo>
                    <a:pt x="953389" y="762000"/>
                  </a:lnTo>
                  <a:lnTo>
                    <a:pt x="890206" y="824750"/>
                  </a:lnTo>
                  <a:lnTo>
                    <a:pt x="893305" y="831951"/>
                  </a:lnTo>
                  <a:lnTo>
                    <a:pt x="899109" y="832777"/>
                  </a:lnTo>
                  <a:lnTo>
                    <a:pt x="907186" y="833386"/>
                  </a:lnTo>
                  <a:lnTo>
                    <a:pt x="915276" y="831951"/>
                  </a:lnTo>
                  <a:lnTo>
                    <a:pt x="922528" y="828040"/>
                  </a:lnTo>
                  <a:lnTo>
                    <a:pt x="945705" y="856754"/>
                  </a:lnTo>
                  <a:lnTo>
                    <a:pt x="985634" y="817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12463" y="5372632"/>
              <a:ext cx="148450" cy="14873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60881" y="3298468"/>
              <a:ext cx="95432" cy="94747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57515" y="2573044"/>
              <a:ext cx="94709" cy="94748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3576002" y="1838477"/>
              <a:ext cx="5990590" cy="4847590"/>
            </a:xfrm>
            <a:custGeom>
              <a:avLst/>
              <a:gdLst/>
              <a:ahLst/>
              <a:cxnLst/>
              <a:rect l="l" t="t" r="r" b="b"/>
              <a:pathLst>
                <a:path w="5990590" h="4847590">
                  <a:moveTo>
                    <a:pt x="95427" y="55130"/>
                  </a:moveTo>
                  <a:lnTo>
                    <a:pt x="66497" y="32092"/>
                  </a:lnTo>
                  <a:lnTo>
                    <a:pt x="70231" y="24892"/>
                  </a:lnTo>
                  <a:lnTo>
                    <a:pt x="71894" y="16878"/>
                  </a:lnTo>
                  <a:lnTo>
                    <a:pt x="71272" y="8851"/>
                  </a:lnTo>
                  <a:lnTo>
                    <a:pt x="70434" y="3086"/>
                  </a:lnTo>
                  <a:lnTo>
                    <a:pt x="63182" y="0"/>
                  </a:lnTo>
                  <a:lnTo>
                    <a:pt x="0" y="62750"/>
                  </a:lnTo>
                  <a:lnTo>
                    <a:pt x="3098" y="69951"/>
                  </a:lnTo>
                  <a:lnTo>
                    <a:pt x="8902" y="70777"/>
                  </a:lnTo>
                  <a:lnTo>
                    <a:pt x="16992" y="71386"/>
                  </a:lnTo>
                  <a:lnTo>
                    <a:pt x="25069" y="69951"/>
                  </a:lnTo>
                  <a:lnTo>
                    <a:pt x="32321" y="66040"/>
                  </a:lnTo>
                  <a:lnTo>
                    <a:pt x="55499" y="94754"/>
                  </a:lnTo>
                  <a:lnTo>
                    <a:pt x="95427" y="55130"/>
                  </a:lnTo>
                  <a:close/>
                </a:path>
                <a:path w="5990590" h="4847590">
                  <a:moveTo>
                    <a:pt x="4177068" y="4831575"/>
                  </a:moveTo>
                  <a:lnTo>
                    <a:pt x="4176509" y="4830635"/>
                  </a:lnTo>
                  <a:lnTo>
                    <a:pt x="4145699" y="4792891"/>
                  </a:lnTo>
                  <a:lnTo>
                    <a:pt x="4174464" y="4764113"/>
                  </a:lnTo>
                  <a:lnTo>
                    <a:pt x="4175023" y="4761115"/>
                  </a:lnTo>
                  <a:lnTo>
                    <a:pt x="4173156" y="4755515"/>
                  </a:lnTo>
                  <a:lnTo>
                    <a:pt x="4170540" y="4753648"/>
                  </a:lnTo>
                  <a:lnTo>
                    <a:pt x="4167733" y="4753457"/>
                  </a:lnTo>
                  <a:lnTo>
                    <a:pt x="4161840" y="4753483"/>
                  </a:lnTo>
                  <a:lnTo>
                    <a:pt x="4155452" y="4754651"/>
                  </a:lnTo>
                  <a:lnTo>
                    <a:pt x="4148721" y="4756899"/>
                  </a:lnTo>
                  <a:lnTo>
                    <a:pt x="4141774" y="4760188"/>
                  </a:lnTo>
                  <a:lnTo>
                    <a:pt x="4102176" y="4728413"/>
                  </a:lnTo>
                  <a:lnTo>
                    <a:pt x="4105541" y="4721872"/>
                  </a:lnTo>
                  <a:lnTo>
                    <a:pt x="4107027" y="4714583"/>
                  </a:lnTo>
                  <a:lnTo>
                    <a:pt x="4106468" y="4707293"/>
                  </a:lnTo>
                  <a:lnTo>
                    <a:pt x="4105719" y="4702060"/>
                  </a:lnTo>
                  <a:lnTo>
                    <a:pt x="4099191" y="4699266"/>
                  </a:lnTo>
                  <a:lnTo>
                    <a:pt x="4042219" y="4756264"/>
                  </a:lnTo>
                  <a:lnTo>
                    <a:pt x="4045026" y="4762805"/>
                  </a:lnTo>
                  <a:lnTo>
                    <a:pt x="4050258" y="4763554"/>
                  </a:lnTo>
                  <a:lnTo>
                    <a:pt x="4057535" y="4764113"/>
                  </a:lnTo>
                  <a:lnTo>
                    <a:pt x="4064825" y="4762805"/>
                  </a:lnTo>
                  <a:lnTo>
                    <a:pt x="4071353" y="4759249"/>
                  </a:lnTo>
                  <a:lnTo>
                    <a:pt x="4103116" y="4798873"/>
                  </a:lnTo>
                  <a:lnTo>
                    <a:pt x="4099852" y="4805819"/>
                  </a:lnTo>
                  <a:lnTo>
                    <a:pt x="4097642" y="4812563"/>
                  </a:lnTo>
                  <a:lnTo>
                    <a:pt x="4096486" y="4818951"/>
                  </a:lnTo>
                  <a:lnTo>
                    <a:pt x="4096385" y="4824844"/>
                  </a:lnTo>
                  <a:lnTo>
                    <a:pt x="4096575" y="4827651"/>
                  </a:lnTo>
                  <a:lnTo>
                    <a:pt x="4098442" y="4830267"/>
                  </a:lnTo>
                  <a:lnTo>
                    <a:pt x="4103852" y="4832324"/>
                  </a:lnTo>
                  <a:lnTo>
                    <a:pt x="4106849" y="4831575"/>
                  </a:lnTo>
                  <a:lnTo>
                    <a:pt x="4108907" y="4829518"/>
                  </a:lnTo>
                  <a:lnTo>
                    <a:pt x="4135615" y="4802797"/>
                  </a:lnTo>
                  <a:lnTo>
                    <a:pt x="4174274" y="4834382"/>
                  </a:lnTo>
                  <a:lnTo>
                    <a:pt x="4175582" y="4834191"/>
                  </a:lnTo>
                  <a:lnTo>
                    <a:pt x="4177068" y="4832693"/>
                  </a:lnTo>
                  <a:lnTo>
                    <a:pt x="4177068" y="4831575"/>
                  </a:lnTo>
                  <a:close/>
                </a:path>
                <a:path w="5990590" h="4847590">
                  <a:moveTo>
                    <a:pt x="4471441" y="1861680"/>
                  </a:moveTo>
                  <a:lnTo>
                    <a:pt x="4442739" y="1838477"/>
                  </a:lnTo>
                  <a:lnTo>
                    <a:pt x="4446435" y="1831213"/>
                  </a:lnTo>
                  <a:lnTo>
                    <a:pt x="4448086" y="1823135"/>
                  </a:lnTo>
                  <a:lnTo>
                    <a:pt x="4447464" y="1815045"/>
                  </a:lnTo>
                  <a:lnTo>
                    <a:pt x="4446638" y="1809242"/>
                  </a:lnTo>
                  <a:lnTo>
                    <a:pt x="4439450" y="1806130"/>
                  </a:lnTo>
                  <a:lnTo>
                    <a:pt x="4376737" y="1869363"/>
                  </a:lnTo>
                  <a:lnTo>
                    <a:pt x="4379823" y="1876615"/>
                  </a:lnTo>
                  <a:lnTo>
                    <a:pt x="4385576" y="1877441"/>
                  </a:lnTo>
                  <a:lnTo>
                    <a:pt x="4393590" y="1878063"/>
                  </a:lnTo>
                  <a:lnTo>
                    <a:pt x="4401617" y="1876615"/>
                  </a:lnTo>
                  <a:lnTo>
                    <a:pt x="4408805" y="1872678"/>
                  </a:lnTo>
                  <a:lnTo>
                    <a:pt x="4431817" y="1901609"/>
                  </a:lnTo>
                  <a:lnTo>
                    <a:pt x="4471441" y="1861680"/>
                  </a:lnTo>
                  <a:close/>
                </a:path>
                <a:path w="5990590" h="4847590">
                  <a:moveTo>
                    <a:pt x="5988507" y="4844618"/>
                  </a:moveTo>
                  <a:lnTo>
                    <a:pt x="5987935" y="4843665"/>
                  </a:lnTo>
                  <a:lnTo>
                    <a:pt x="5956338" y="4804969"/>
                  </a:lnTo>
                  <a:lnTo>
                    <a:pt x="5985827" y="4775454"/>
                  </a:lnTo>
                  <a:lnTo>
                    <a:pt x="5986399" y="4772393"/>
                  </a:lnTo>
                  <a:lnTo>
                    <a:pt x="5984481" y="4766640"/>
                  </a:lnTo>
                  <a:lnTo>
                    <a:pt x="5981801" y="4764735"/>
                  </a:lnTo>
                  <a:lnTo>
                    <a:pt x="5978931" y="4764544"/>
                  </a:lnTo>
                  <a:lnTo>
                    <a:pt x="5972886" y="4764570"/>
                  </a:lnTo>
                  <a:lnTo>
                    <a:pt x="5966345" y="4765764"/>
                  </a:lnTo>
                  <a:lnTo>
                    <a:pt x="5959437" y="4768062"/>
                  </a:lnTo>
                  <a:lnTo>
                    <a:pt x="5952312" y="4771441"/>
                  </a:lnTo>
                  <a:lnTo>
                    <a:pt x="5911723" y="4738865"/>
                  </a:lnTo>
                  <a:lnTo>
                    <a:pt x="5915164" y="4732159"/>
                  </a:lnTo>
                  <a:lnTo>
                    <a:pt x="5916701" y="4724692"/>
                  </a:lnTo>
                  <a:lnTo>
                    <a:pt x="5916130" y="4717212"/>
                  </a:lnTo>
                  <a:lnTo>
                    <a:pt x="5915355" y="4711852"/>
                  </a:lnTo>
                  <a:lnTo>
                    <a:pt x="5908662" y="4708982"/>
                  </a:lnTo>
                  <a:lnTo>
                    <a:pt x="5850255" y="4767415"/>
                  </a:lnTo>
                  <a:lnTo>
                    <a:pt x="5853125" y="4774120"/>
                  </a:lnTo>
                  <a:lnTo>
                    <a:pt x="5858484" y="4774882"/>
                  </a:lnTo>
                  <a:lnTo>
                    <a:pt x="5865952" y="4775454"/>
                  </a:lnTo>
                  <a:lnTo>
                    <a:pt x="5873432" y="4774120"/>
                  </a:lnTo>
                  <a:lnTo>
                    <a:pt x="5880125" y="4770475"/>
                  </a:lnTo>
                  <a:lnTo>
                    <a:pt x="5912675" y="4811090"/>
                  </a:lnTo>
                  <a:lnTo>
                    <a:pt x="5909335" y="4818215"/>
                  </a:lnTo>
                  <a:lnTo>
                    <a:pt x="5907075" y="4825123"/>
                  </a:lnTo>
                  <a:lnTo>
                    <a:pt x="5905893" y="4831677"/>
                  </a:lnTo>
                  <a:lnTo>
                    <a:pt x="5905792" y="4837722"/>
                  </a:lnTo>
                  <a:lnTo>
                    <a:pt x="5905982" y="4840605"/>
                  </a:lnTo>
                  <a:lnTo>
                    <a:pt x="5907887" y="4843284"/>
                  </a:lnTo>
                  <a:lnTo>
                    <a:pt x="5913450" y="4845393"/>
                  </a:lnTo>
                  <a:lnTo>
                    <a:pt x="5916511" y="4844618"/>
                  </a:lnTo>
                  <a:lnTo>
                    <a:pt x="5918619" y="4842510"/>
                  </a:lnTo>
                  <a:lnTo>
                    <a:pt x="5946000" y="4815116"/>
                  </a:lnTo>
                  <a:lnTo>
                    <a:pt x="5985637" y="4847501"/>
                  </a:lnTo>
                  <a:lnTo>
                    <a:pt x="5986970" y="4847310"/>
                  </a:lnTo>
                  <a:lnTo>
                    <a:pt x="5988507" y="4845774"/>
                  </a:lnTo>
                  <a:lnTo>
                    <a:pt x="5988507" y="4844618"/>
                  </a:lnTo>
                  <a:close/>
                </a:path>
                <a:path w="5990590" h="4847590">
                  <a:moveTo>
                    <a:pt x="5990031" y="4695266"/>
                  </a:moveTo>
                  <a:lnTo>
                    <a:pt x="5989459" y="4694313"/>
                  </a:lnTo>
                  <a:lnTo>
                    <a:pt x="5957862" y="4655617"/>
                  </a:lnTo>
                  <a:lnTo>
                    <a:pt x="5987351" y="4626102"/>
                  </a:lnTo>
                  <a:lnTo>
                    <a:pt x="5987923" y="4623041"/>
                  </a:lnTo>
                  <a:lnTo>
                    <a:pt x="5986005" y="4617288"/>
                  </a:lnTo>
                  <a:lnTo>
                    <a:pt x="5983325" y="4615383"/>
                  </a:lnTo>
                  <a:lnTo>
                    <a:pt x="5980455" y="4615192"/>
                  </a:lnTo>
                  <a:lnTo>
                    <a:pt x="5974410" y="4615218"/>
                  </a:lnTo>
                  <a:lnTo>
                    <a:pt x="5967869" y="4616412"/>
                  </a:lnTo>
                  <a:lnTo>
                    <a:pt x="5960961" y="4618710"/>
                  </a:lnTo>
                  <a:lnTo>
                    <a:pt x="5953836" y="4622089"/>
                  </a:lnTo>
                  <a:lnTo>
                    <a:pt x="5913247" y="4589513"/>
                  </a:lnTo>
                  <a:lnTo>
                    <a:pt x="5916688" y="4582807"/>
                  </a:lnTo>
                  <a:lnTo>
                    <a:pt x="5918225" y="4575340"/>
                  </a:lnTo>
                  <a:lnTo>
                    <a:pt x="5917654" y="4567860"/>
                  </a:lnTo>
                  <a:lnTo>
                    <a:pt x="5916879" y="4562500"/>
                  </a:lnTo>
                  <a:lnTo>
                    <a:pt x="5910186" y="4559630"/>
                  </a:lnTo>
                  <a:lnTo>
                    <a:pt x="5851779" y="4618063"/>
                  </a:lnTo>
                  <a:lnTo>
                    <a:pt x="5854649" y="4624768"/>
                  </a:lnTo>
                  <a:lnTo>
                    <a:pt x="5860008" y="4625530"/>
                  </a:lnTo>
                  <a:lnTo>
                    <a:pt x="5867476" y="4626102"/>
                  </a:lnTo>
                  <a:lnTo>
                    <a:pt x="5874944" y="4624768"/>
                  </a:lnTo>
                  <a:lnTo>
                    <a:pt x="5881649" y="4621123"/>
                  </a:lnTo>
                  <a:lnTo>
                    <a:pt x="5914199" y="4661738"/>
                  </a:lnTo>
                  <a:lnTo>
                    <a:pt x="5910859" y="4668863"/>
                  </a:lnTo>
                  <a:lnTo>
                    <a:pt x="5908599" y="4675771"/>
                  </a:lnTo>
                  <a:lnTo>
                    <a:pt x="5907417" y="4682325"/>
                  </a:lnTo>
                  <a:lnTo>
                    <a:pt x="5907316" y="4688370"/>
                  </a:lnTo>
                  <a:lnTo>
                    <a:pt x="5907506" y="4691253"/>
                  </a:lnTo>
                  <a:lnTo>
                    <a:pt x="5909411" y="4693932"/>
                  </a:lnTo>
                  <a:lnTo>
                    <a:pt x="5914974" y="4696041"/>
                  </a:lnTo>
                  <a:lnTo>
                    <a:pt x="5918035" y="4695266"/>
                  </a:lnTo>
                  <a:lnTo>
                    <a:pt x="5920143" y="4693158"/>
                  </a:lnTo>
                  <a:lnTo>
                    <a:pt x="5947524" y="4665764"/>
                  </a:lnTo>
                  <a:lnTo>
                    <a:pt x="5987161" y="4698149"/>
                  </a:lnTo>
                  <a:lnTo>
                    <a:pt x="5988494" y="4697958"/>
                  </a:lnTo>
                  <a:lnTo>
                    <a:pt x="5990031" y="4696422"/>
                  </a:lnTo>
                  <a:lnTo>
                    <a:pt x="5990031" y="4695266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468367" y="3434104"/>
              <a:ext cx="148450" cy="14873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76134" y="3633936"/>
              <a:ext cx="95432" cy="95472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026020" y="4208867"/>
              <a:ext cx="96520" cy="97155"/>
            </a:xfrm>
            <a:custGeom>
              <a:avLst/>
              <a:gdLst/>
              <a:ahLst/>
              <a:cxnLst/>
              <a:rect l="l" t="t" r="r" b="b"/>
              <a:pathLst>
                <a:path w="96520" h="97154">
                  <a:moveTo>
                    <a:pt x="63670" y="0"/>
                  </a:moveTo>
                  <a:lnTo>
                    <a:pt x="0" y="64182"/>
                  </a:lnTo>
                  <a:lnTo>
                    <a:pt x="3131" y="71547"/>
                  </a:lnTo>
                  <a:lnTo>
                    <a:pt x="8976" y="72389"/>
                  </a:lnTo>
                  <a:lnTo>
                    <a:pt x="17117" y="73020"/>
                  </a:lnTo>
                  <a:lnTo>
                    <a:pt x="25259" y="71547"/>
                  </a:lnTo>
                  <a:lnTo>
                    <a:pt x="32565" y="67549"/>
                  </a:lnTo>
                  <a:lnTo>
                    <a:pt x="55927" y="96917"/>
                  </a:lnTo>
                  <a:lnTo>
                    <a:pt x="96156" y="56387"/>
                  </a:lnTo>
                  <a:lnTo>
                    <a:pt x="67010" y="32827"/>
                  </a:lnTo>
                  <a:lnTo>
                    <a:pt x="70768" y="25462"/>
                  </a:lnTo>
                  <a:lnTo>
                    <a:pt x="72438" y="17255"/>
                  </a:lnTo>
                  <a:lnTo>
                    <a:pt x="71811" y="9048"/>
                  </a:lnTo>
                  <a:lnTo>
                    <a:pt x="70976" y="3156"/>
                  </a:lnTo>
                  <a:lnTo>
                    <a:pt x="6367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74491" y="4997915"/>
              <a:ext cx="94709" cy="95473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8524057" y="6250268"/>
              <a:ext cx="138430" cy="139065"/>
            </a:xfrm>
            <a:custGeom>
              <a:avLst/>
              <a:gdLst/>
              <a:ahLst/>
              <a:cxnLst/>
              <a:rect l="l" t="t" r="r" b="b"/>
              <a:pathLst>
                <a:path w="138429" h="139064">
                  <a:moveTo>
                    <a:pt x="58402" y="0"/>
                  </a:moveTo>
                  <a:lnTo>
                    <a:pt x="0" y="58434"/>
                  </a:lnTo>
                  <a:lnTo>
                    <a:pt x="2872" y="65140"/>
                  </a:lnTo>
                  <a:lnTo>
                    <a:pt x="8233" y="65906"/>
                  </a:lnTo>
                  <a:lnTo>
                    <a:pt x="15701" y="66481"/>
                  </a:lnTo>
                  <a:lnTo>
                    <a:pt x="23169" y="65140"/>
                  </a:lnTo>
                  <a:lnTo>
                    <a:pt x="29871" y="61500"/>
                  </a:lnTo>
                  <a:lnTo>
                    <a:pt x="62423" y="102117"/>
                  </a:lnTo>
                  <a:lnTo>
                    <a:pt x="59085" y="109241"/>
                  </a:lnTo>
                  <a:lnTo>
                    <a:pt x="56823" y="116151"/>
                  </a:lnTo>
                  <a:lnTo>
                    <a:pt x="55638" y="122701"/>
                  </a:lnTo>
                  <a:lnTo>
                    <a:pt x="55530" y="128748"/>
                  </a:lnTo>
                  <a:lnTo>
                    <a:pt x="55722" y="131621"/>
                  </a:lnTo>
                  <a:lnTo>
                    <a:pt x="57636" y="134304"/>
                  </a:lnTo>
                  <a:lnTo>
                    <a:pt x="63190" y="136411"/>
                  </a:lnTo>
                  <a:lnTo>
                    <a:pt x="66253" y="135645"/>
                  </a:lnTo>
                  <a:lnTo>
                    <a:pt x="68360" y="133537"/>
                  </a:lnTo>
                  <a:lnTo>
                    <a:pt x="95742" y="106140"/>
                  </a:lnTo>
                  <a:lnTo>
                    <a:pt x="135379" y="138519"/>
                  </a:lnTo>
                  <a:lnTo>
                    <a:pt x="136719" y="138327"/>
                  </a:lnTo>
                  <a:lnTo>
                    <a:pt x="138251" y="136794"/>
                  </a:lnTo>
                  <a:lnTo>
                    <a:pt x="138251" y="135645"/>
                  </a:lnTo>
                  <a:lnTo>
                    <a:pt x="137677" y="134687"/>
                  </a:lnTo>
                  <a:lnTo>
                    <a:pt x="106082" y="95986"/>
                  </a:lnTo>
                  <a:lnTo>
                    <a:pt x="135570" y="66481"/>
                  </a:lnTo>
                  <a:lnTo>
                    <a:pt x="136145" y="63416"/>
                  </a:lnTo>
                  <a:lnTo>
                    <a:pt x="134230" y="57668"/>
                  </a:lnTo>
                  <a:lnTo>
                    <a:pt x="131549" y="55752"/>
                  </a:lnTo>
                  <a:lnTo>
                    <a:pt x="128677" y="55560"/>
                  </a:lnTo>
                  <a:lnTo>
                    <a:pt x="122633" y="55587"/>
                  </a:lnTo>
                  <a:lnTo>
                    <a:pt x="116087" y="56782"/>
                  </a:lnTo>
                  <a:lnTo>
                    <a:pt x="109181" y="59090"/>
                  </a:lnTo>
                  <a:lnTo>
                    <a:pt x="102061" y="62458"/>
                  </a:lnTo>
                  <a:lnTo>
                    <a:pt x="61466" y="29887"/>
                  </a:lnTo>
                  <a:lnTo>
                    <a:pt x="64912" y="23182"/>
                  </a:lnTo>
                  <a:lnTo>
                    <a:pt x="66444" y="15710"/>
                  </a:lnTo>
                  <a:lnTo>
                    <a:pt x="65870" y="8238"/>
                  </a:lnTo>
                  <a:lnTo>
                    <a:pt x="65104" y="2873"/>
                  </a:lnTo>
                  <a:lnTo>
                    <a:pt x="5840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92190" y="607959"/>
              <a:ext cx="914667" cy="1003024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9429313" y="6241124"/>
              <a:ext cx="138430" cy="139065"/>
            </a:xfrm>
            <a:custGeom>
              <a:avLst/>
              <a:gdLst/>
              <a:ahLst/>
              <a:cxnLst/>
              <a:rect l="l" t="t" r="r" b="b"/>
              <a:pathLst>
                <a:path w="138429" h="139064">
                  <a:moveTo>
                    <a:pt x="58402" y="0"/>
                  </a:moveTo>
                  <a:lnTo>
                    <a:pt x="0" y="58434"/>
                  </a:lnTo>
                  <a:lnTo>
                    <a:pt x="2872" y="65140"/>
                  </a:lnTo>
                  <a:lnTo>
                    <a:pt x="8233" y="65906"/>
                  </a:lnTo>
                  <a:lnTo>
                    <a:pt x="15701" y="66481"/>
                  </a:lnTo>
                  <a:lnTo>
                    <a:pt x="23169" y="65140"/>
                  </a:lnTo>
                  <a:lnTo>
                    <a:pt x="29871" y="61500"/>
                  </a:lnTo>
                  <a:lnTo>
                    <a:pt x="62423" y="102117"/>
                  </a:lnTo>
                  <a:lnTo>
                    <a:pt x="59085" y="109241"/>
                  </a:lnTo>
                  <a:lnTo>
                    <a:pt x="56823" y="116151"/>
                  </a:lnTo>
                  <a:lnTo>
                    <a:pt x="55638" y="122701"/>
                  </a:lnTo>
                  <a:lnTo>
                    <a:pt x="55530" y="128748"/>
                  </a:lnTo>
                  <a:lnTo>
                    <a:pt x="55722" y="131621"/>
                  </a:lnTo>
                  <a:lnTo>
                    <a:pt x="57636" y="134304"/>
                  </a:lnTo>
                  <a:lnTo>
                    <a:pt x="63190" y="136411"/>
                  </a:lnTo>
                  <a:lnTo>
                    <a:pt x="66253" y="135645"/>
                  </a:lnTo>
                  <a:lnTo>
                    <a:pt x="68360" y="133537"/>
                  </a:lnTo>
                  <a:lnTo>
                    <a:pt x="95742" y="106140"/>
                  </a:lnTo>
                  <a:lnTo>
                    <a:pt x="135379" y="138519"/>
                  </a:lnTo>
                  <a:lnTo>
                    <a:pt x="136719" y="138327"/>
                  </a:lnTo>
                  <a:lnTo>
                    <a:pt x="138251" y="136794"/>
                  </a:lnTo>
                  <a:lnTo>
                    <a:pt x="138251" y="135645"/>
                  </a:lnTo>
                  <a:lnTo>
                    <a:pt x="137677" y="134687"/>
                  </a:lnTo>
                  <a:lnTo>
                    <a:pt x="106082" y="95986"/>
                  </a:lnTo>
                  <a:lnTo>
                    <a:pt x="135570" y="66481"/>
                  </a:lnTo>
                  <a:lnTo>
                    <a:pt x="136145" y="63416"/>
                  </a:lnTo>
                  <a:lnTo>
                    <a:pt x="134230" y="57668"/>
                  </a:lnTo>
                  <a:lnTo>
                    <a:pt x="131549" y="55752"/>
                  </a:lnTo>
                  <a:lnTo>
                    <a:pt x="128677" y="55560"/>
                  </a:lnTo>
                  <a:lnTo>
                    <a:pt x="122633" y="55587"/>
                  </a:lnTo>
                  <a:lnTo>
                    <a:pt x="116087" y="56782"/>
                  </a:lnTo>
                  <a:lnTo>
                    <a:pt x="109181" y="59090"/>
                  </a:lnTo>
                  <a:lnTo>
                    <a:pt x="102061" y="62458"/>
                  </a:lnTo>
                  <a:lnTo>
                    <a:pt x="61466" y="29887"/>
                  </a:lnTo>
                  <a:lnTo>
                    <a:pt x="64912" y="23182"/>
                  </a:lnTo>
                  <a:lnTo>
                    <a:pt x="66444" y="15710"/>
                  </a:lnTo>
                  <a:lnTo>
                    <a:pt x="65870" y="8238"/>
                  </a:lnTo>
                  <a:lnTo>
                    <a:pt x="65104" y="2873"/>
                  </a:lnTo>
                  <a:lnTo>
                    <a:pt x="5840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79519" y="644651"/>
              <a:ext cx="1328927" cy="925068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4314951" y="1631441"/>
              <a:ext cx="473709" cy="1981200"/>
            </a:xfrm>
            <a:custGeom>
              <a:avLst/>
              <a:gdLst/>
              <a:ahLst/>
              <a:cxnLst/>
              <a:rect l="l" t="t" r="r" b="b"/>
              <a:pathLst>
                <a:path w="473710" h="1981200">
                  <a:moveTo>
                    <a:pt x="417552" y="1900085"/>
                  </a:moveTo>
                  <a:lnTo>
                    <a:pt x="389636" y="1906270"/>
                  </a:lnTo>
                  <a:lnTo>
                    <a:pt x="449961" y="1980692"/>
                  </a:lnTo>
                  <a:lnTo>
                    <a:pt x="466720" y="1914017"/>
                  </a:lnTo>
                  <a:lnTo>
                    <a:pt x="420624" y="1914017"/>
                  </a:lnTo>
                  <a:lnTo>
                    <a:pt x="417552" y="1900085"/>
                  </a:lnTo>
                  <a:close/>
                </a:path>
                <a:path w="473710" h="1981200">
                  <a:moveTo>
                    <a:pt x="445352" y="1893926"/>
                  </a:moveTo>
                  <a:lnTo>
                    <a:pt x="417552" y="1900085"/>
                  </a:lnTo>
                  <a:lnTo>
                    <a:pt x="420624" y="1914017"/>
                  </a:lnTo>
                  <a:lnTo>
                    <a:pt x="448437" y="1907921"/>
                  </a:lnTo>
                  <a:lnTo>
                    <a:pt x="445352" y="1893926"/>
                  </a:lnTo>
                  <a:close/>
                </a:path>
                <a:path w="473710" h="1981200">
                  <a:moveTo>
                    <a:pt x="473328" y="1887728"/>
                  </a:moveTo>
                  <a:lnTo>
                    <a:pt x="445352" y="1893926"/>
                  </a:lnTo>
                  <a:lnTo>
                    <a:pt x="448437" y="1907921"/>
                  </a:lnTo>
                  <a:lnTo>
                    <a:pt x="420624" y="1914017"/>
                  </a:lnTo>
                  <a:lnTo>
                    <a:pt x="466720" y="1914017"/>
                  </a:lnTo>
                  <a:lnTo>
                    <a:pt x="473328" y="1887728"/>
                  </a:lnTo>
                  <a:close/>
                </a:path>
                <a:path w="473710" h="1981200">
                  <a:moveTo>
                    <a:pt x="27939" y="0"/>
                  </a:moveTo>
                  <a:lnTo>
                    <a:pt x="0" y="6096"/>
                  </a:lnTo>
                  <a:lnTo>
                    <a:pt x="417552" y="1900085"/>
                  </a:lnTo>
                  <a:lnTo>
                    <a:pt x="445352" y="1893926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6662" rIns="0" bIns="0" rtlCol="0" vert="horz">
            <a:spAutoFit/>
          </a:bodyPr>
          <a:lstStyle/>
          <a:p>
            <a:pPr marL="3449954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dirty="0" spc="-25"/>
              <a:t> </a:t>
            </a:r>
            <a:r>
              <a:rPr dirty="0" spc="-10"/>
              <a:t>Members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50" y="1239959"/>
            <a:ext cx="1136314" cy="45987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143" y="1273332"/>
            <a:ext cx="1623699" cy="37190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5803" y="1255775"/>
            <a:ext cx="1584960" cy="4282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1379" y="1115785"/>
            <a:ext cx="746360" cy="7036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8731" y="1234439"/>
            <a:ext cx="2630424" cy="4800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73451" y="2222052"/>
            <a:ext cx="2103041" cy="3214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54902" y="1199020"/>
            <a:ext cx="839356" cy="572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95075" y="1125499"/>
            <a:ext cx="1341436" cy="63821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8036" y="2200655"/>
            <a:ext cx="2088307" cy="3627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38229" y="2186115"/>
            <a:ext cx="1088722" cy="40837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52910" y="2257127"/>
            <a:ext cx="1906502" cy="24672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69735" y="2118360"/>
            <a:ext cx="3325367" cy="52730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1480" y="3197378"/>
            <a:ext cx="2113788" cy="32883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29261" y="3140656"/>
            <a:ext cx="1692380" cy="40784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67655" y="3103541"/>
            <a:ext cx="1226296" cy="5107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09152" y="3028602"/>
            <a:ext cx="972589" cy="65449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51419" y="3105911"/>
            <a:ext cx="1813560" cy="52425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840833" y="3135395"/>
            <a:ext cx="1802221" cy="41939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52472" y="3962400"/>
            <a:ext cx="935736" cy="92354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96640" y="4091940"/>
            <a:ext cx="969263" cy="69951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43200" y="4281068"/>
            <a:ext cx="2048029" cy="37856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184557" y="4300058"/>
            <a:ext cx="1536006" cy="23941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860023" y="4082796"/>
            <a:ext cx="1152144" cy="6096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17550" y="5391513"/>
            <a:ext cx="1430121" cy="4233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22213" y="5406281"/>
            <a:ext cx="1099884" cy="36997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04844" y="5343144"/>
            <a:ext cx="2249424" cy="48158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87467" y="4102387"/>
            <a:ext cx="1629156" cy="67100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1997" y="4167137"/>
            <a:ext cx="1174968" cy="52930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64423" y="5359908"/>
            <a:ext cx="1569720" cy="55016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890566" y="5359908"/>
            <a:ext cx="2042546" cy="52120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379564" y="5157330"/>
            <a:ext cx="1296722" cy="868450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6662" rIns="0" bIns="0" rtlCol="0" vert="horz">
            <a:spAutoFit/>
          </a:bodyPr>
          <a:lstStyle/>
          <a:p>
            <a:pPr marL="3197225">
              <a:lnSpc>
                <a:spcPct val="100000"/>
              </a:lnSpc>
              <a:spcBef>
                <a:spcPts val="100"/>
              </a:spcBef>
            </a:pPr>
            <a:r>
              <a:rPr dirty="0"/>
              <a:t>Innovation</a:t>
            </a:r>
            <a:r>
              <a:rPr dirty="0" spc="-15"/>
              <a:t> </a:t>
            </a:r>
            <a:r>
              <a:rPr dirty="0" spc="-10"/>
              <a:t>Members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132959"/>
            <a:ext cx="1299971" cy="6281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444" y="997288"/>
            <a:ext cx="1278635" cy="88660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4611" y="1033272"/>
            <a:ext cx="863159" cy="935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3247" y="1036319"/>
            <a:ext cx="903731" cy="8214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8000" y="1268730"/>
            <a:ext cx="1722120" cy="3195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43502" y="1265473"/>
            <a:ext cx="1088320" cy="3524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73511" y="999744"/>
            <a:ext cx="865631" cy="8869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0396" y="2313534"/>
            <a:ext cx="1223683" cy="5865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5002" y="2421426"/>
            <a:ext cx="1497919" cy="3973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58494" y="2438308"/>
            <a:ext cx="1483754" cy="406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3488" y="2151888"/>
            <a:ext cx="993648" cy="83792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07735" y="2430779"/>
            <a:ext cx="1522475" cy="3642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83168" y="2296667"/>
            <a:ext cx="918972" cy="62788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04893" y="2370696"/>
            <a:ext cx="1738049" cy="4647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9119" y="3480815"/>
            <a:ext cx="2042160" cy="42214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69369" y="3439746"/>
            <a:ext cx="1667214" cy="51498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65420" y="3427476"/>
            <a:ext cx="1781555" cy="51810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64552" y="3483329"/>
            <a:ext cx="1712959" cy="5491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464040" y="3483864"/>
            <a:ext cx="1959166" cy="51412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7595" y="4625340"/>
            <a:ext cx="1795272" cy="4221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8648" y="4501896"/>
            <a:ext cx="669036" cy="6690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44851" y="4513764"/>
            <a:ext cx="718661" cy="6925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11723" y="4418076"/>
            <a:ext cx="713231" cy="75285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51803" y="4721093"/>
            <a:ext cx="1848357" cy="28245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568940" y="4475988"/>
            <a:ext cx="1252727" cy="64008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863583" y="5425440"/>
            <a:ext cx="989690" cy="90682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36064" y="5384291"/>
            <a:ext cx="752856" cy="108356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52923" y="5561076"/>
            <a:ext cx="1344355" cy="72279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93928" y="5519502"/>
            <a:ext cx="1533682" cy="7836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480647" y="5558876"/>
            <a:ext cx="924882" cy="75372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679386" y="4512592"/>
            <a:ext cx="1544861" cy="710127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767" y="4704841"/>
            <a:ext cx="3860165" cy="2134870"/>
            <a:chOff x="48767" y="4704841"/>
            <a:chExt cx="3860165" cy="2134870"/>
          </a:xfrm>
        </p:grpSpPr>
        <p:sp>
          <p:nvSpPr>
            <p:cNvPr id="3" name="object 3" descr=""/>
            <p:cNvSpPr/>
            <p:nvPr/>
          </p:nvSpPr>
          <p:spPr>
            <a:xfrm>
              <a:off x="941070" y="4717541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2739135" y="0"/>
                  </a:moveTo>
                  <a:lnTo>
                    <a:pt x="215925" y="0"/>
                  </a:lnTo>
                  <a:lnTo>
                    <a:pt x="166415" y="5701"/>
                  </a:lnTo>
                  <a:lnTo>
                    <a:pt x="120966" y="21941"/>
                  </a:lnTo>
                  <a:lnTo>
                    <a:pt x="80874" y="47426"/>
                  </a:lnTo>
                  <a:lnTo>
                    <a:pt x="47436" y="80859"/>
                  </a:lnTo>
                  <a:lnTo>
                    <a:pt x="21946" y="120946"/>
                  </a:lnTo>
                  <a:lnTo>
                    <a:pt x="5702" y="166391"/>
                  </a:lnTo>
                  <a:lnTo>
                    <a:pt x="0" y="215899"/>
                  </a:lnTo>
                  <a:lnTo>
                    <a:pt x="0" y="597915"/>
                  </a:lnTo>
                  <a:lnTo>
                    <a:pt x="5702" y="647424"/>
                  </a:lnTo>
                  <a:lnTo>
                    <a:pt x="21946" y="692869"/>
                  </a:lnTo>
                  <a:lnTo>
                    <a:pt x="47436" y="732956"/>
                  </a:lnTo>
                  <a:lnTo>
                    <a:pt x="80874" y="766389"/>
                  </a:lnTo>
                  <a:lnTo>
                    <a:pt x="120966" y="791874"/>
                  </a:lnTo>
                  <a:lnTo>
                    <a:pt x="166415" y="808114"/>
                  </a:lnTo>
                  <a:lnTo>
                    <a:pt x="215925" y="813815"/>
                  </a:lnTo>
                  <a:lnTo>
                    <a:pt x="2739135" y="813815"/>
                  </a:lnTo>
                  <a:lnTo>
                    <a:pt x="2788644" y="808114"/>
                  </a:lnTo>
                  <a:lnTo>
                    <a:pt x="2834089" y="791874"/>
                  </a:lnTo>
                  <a:lnTo>
                    <a:pt x="2874176" y="766389"/>
                  </a:lnTo>
                  <a:lnTo>
                    <a:pt x="2907609" y="732956"/>
                  </a:lnTo>
                  <a:lnTo>
                    <a:pt x="2933094" y="692869"/>
                  </a:lnTo>
                  <a:lnTo>
                    <a:pt x="2949334" y="647424"/>
                  </a:lnTo>
                  <a:lnTo>
                    <a:pt x="2955035" y="597915"/>
                  </a:lnTo>
                  <a:lnTo>
                    <a:pt x="2955035" y="215899"/>
                  </a:lnTo>
                  <a:lnTo>
                    <a:pt x="2949334" y="166391"/>
                  </a:lnTo>
                  <a:lnTo>
                    <a:pt x="2933094" y="120946"/>
                  </a:lnTo>
                  <a:lnTo>
                    <a:pt x="2907609" y="80859"/>
                  </a:lnTo>
                  <a:lnTo>
                    <a:pt x="2874176" y="47426"/>
                  </a:lnTo>
                  <a:lnTo>
                    <a:pt x="2834089" y="21941"/>
                  </a:lnTo>
                  <a:lnTo>
                    <a:pt x="2788644" y="5701"/>
                  </a:lnTo>
                  <a:lnTo>
                    <a:pt x="2739135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41070" y="4717541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0" y="215899"/>
                  </a:moveTo>
                  <a:lnTo>
                    <a:pt x="5702" y="166391"/>
                  </a:lnTo>
                  <a:lnTo>
                    <a:pt x="21946" y="120946"/>
                  </a:lnTo>
                  <a:lnTo>
                    <a:pt x="47436" y="80859"/>
                  </a:lnTo>
                  <a:lnTo>
                    <a:pt x="80874" y="47426"/>
                  </a:lnTo>
                  <a:lnTo>
                    <a:pt x="120966" y="21941"/>
                  </a:lnTo>
                  <a:lnTo>
                    <a:pt x="166415" y="5701"/>
                  </a:lnTo>
                  <a:lnTo>
                    <a:pt x="215925" y="0"/>
                  </a:lnTo>
                  <a:lnTo>
                    <a:pt x="2739135" y="0"/>
                  </a:lnTo>
                  <a:lnTo>
                    <a:pt x="2788644" y="5701"/>
                  </a:lnTo>
                  <a:lnTo>
                    <a:pt x="2834089" y="21941"/>
                  </a:lnTo>
                  <a:lnTo>
                    <a:pt x="2874176" y="47426"/>
                  </a:lnTo>
                  <a:lnTo>
                    <a:pt x="2907609" y="80859"/>
                  </a:lnTo>
                  <a:lnTo>
                    <a:pt x="2933094" y="120946"/>
                  </a:lnTo>
                  <a:lnTo>
                    <a:pt x="2949334" y="166391"/>
                  </a:lnTo>
                  <a:lnTo>
                    <a:pt x="2955035" y="215899"/>
                  </a:lnTo>
                  <a:lnTo>
                    <a:pt x="2955035" y="597915"/>
                  </a:lnTo>
                  <a:lnTo>
                    <a:pt x="2949334" y="647424"/>
                  </a:lnTo>
                  <a:lnTo>
                    <a:pt x="2933094" y="692869"/>
                  </a:lnTo>
                  <a:lnTo>
                    <a:pt x="2907609" y="732956"/>
                  </a:lnTo>
                  <a:lnTo>
                    <a:pt x="2874176" y="766389"/>
                  </a:lnTo>
                  <a:lnTo>
                    <a:pt x="2834089" y="791874"/>
                  </a:lnTo>
                  <a:lnTo>
                    <a:pt x="2788644" y="808114"/>
                  </a:lnTo>
                  <a:lnTo>
                    <a:pt x="2739135" y="813815"/>
                  </a:lnTo>
                  <a:lnTo>
                    <a:pt x="215925" y="813815"/>
                  </a:lnTo>
                  <a:lnTo>
                    <a:pt x="166415" y="808114"/>
                  </a:lnTo>
                  <a:lnTo>
                    <a:pt x="120966" y="791874"/>
                  </a:lnTo>
                  <a:lnTo>
                    <a:pt x="80874" y="766389"/>
                  </a:lnTo>
                  <a:lnTo>
                    <a:pt x="47436" y="732956"/>
                  </a:lnTo>
                  <a:lnTo>
                    <a:pt x="21946" y="692869"/>
                  </a:lnTo>
                  <a:lnTo>
                    <a:pt x="5702" y="647424"/>
                  </a:lnTo>
                  <a:lnTo>
                    <a:pt x="0" y="597915"/>
                  </a:lnTo>
                  <a:lnTo>
                    <a:pt x="0" y="215899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501" rIns="0" bIns="0" rtlCol="0" vert="horz">
            <a:spAutoFit/>
          </a:bodyPr>
          <a:lstStyle/>
          <a:p>
            <a:pPr marL="961390">
              <a:lnSpc>
                <a:spcPct val="100000"/>
              </a:lnSpc>
              <a:spcBef>
                <a:spcPts val="100"/>
              </a:spcBef>
            </a:pPr>
            <a:r>
              <a:rPr dirty="0"/>
              <a:t>Convergent</a:t>
            </a:r>
            <a:r>
              <a:rPr dirty="0" spc="-15"/>
              <a:t> </a:t>
            </a:r>
            <a:r>
              <a:rPr dirty="0"/>
              <a:t>Research</a:t>
            </a:r>
            <a:r>
              <a:rPr dirty="0" spc="-35"/>
              <a:t> </a:t>
            </a:r>
            <a:r>
              <a:rPr dirty="0"/>
              <a:t>Thrusts</a:t>
            </a:r>
            <a:r>
              <a:rPr dirty="0" spc="-10"/>
              <a:t> </a:t>
            </a:r>
            <a:r>
              <a:rPr dirty="0"/>
              <a:t>&amp;</a:t>
            </a:r>
            <a:r>
              <a:rPr dirty="0" spc="-5"/>
              <a:t> </a:t>
            </a:r>
            <a:r>
              <a:rPr dirty="0" spc="-10"/>
              <a:t>Projects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394205" y="4799533"/>
            <a:ext cx="20459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Charging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Stations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585970" y="4723129"/>
            <a:ext cx="2980690" cy="839469"/>
            <a:chOff x="4585970" y="4723129"/>
            <a:chExt cx="2980690" cy="839469"/>
          </a:xfrm>
        </p:grpSpPr>
        <p:sp>
          <p:nvSpPr>
            <p:cNvPr id="8" name="object 8" descr=""/>
            <p:cNvSpPr/>
            <p:nvPr/>
          </p:nvSpPr>
          <p:spPr>
            <a:xfrm>
              <a:off x="4598670" y="4735829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2739135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597916"/>
                  </a:lnTo>
                  <a:lnTo>
                    <a:pt x="5701" y="647424"/>
                  </a:lnTo>
                  <a:lnTo>
                    <a:pt x="21941" y="692869"/>
                  </a:lnTo>
                  <a:lnTo>
                    <a:pt x="47426" y="732956"/>
                  </a:lnTo>
                  <a:lnTo>
                    <a:pt x="80859" y="766389"/>
                  </a:lnTo>
                  <a:lnTo>
                    <a:pt x="120946" y="791874"/>
                  </a:lnTo>
                  <a:lnTo>
                    <a:pt x="166391" y="808114"/>
                  </a:lnTo>
                  <a:lnTo>
                    <a:pt x="215900" y="813816"/>
                  </a:lnTo>
                  <a:lnTo>
                    <a:pt x="2739135" y="813816"/>
                  </a:lnTo>
                  <a:lnTo>
                    <a:pt x="2788644" y="808114"/>
                  </a:lnTo>
                  <a:lnTo>
                    <a:pt x="2834089" y="791874"/>
                  </a:lnTo>
                  <a:lnTo>
                    <a:pt x="2874176" y="766389"/>
                  </a:lnTo>
                  <a:lnTo>
                    <a:pt x="2907609" y="732956"/>
                  </a:lnTo>
                  <a:lnTo>
                    <a:pt x="2933094" y="692869"/>
                  </a:lnTo>
                  <a:lnTo>
                    <a:pt x="2949334" y="647424"/>
                  </a:lnTo>
                  <a:lnTo>
                    <a:pt x="2955035" y="597916"/>
                  </a:lnTo>
                  <a:lnTo>
                    <a:pt x="2955035" y="215900"/>
                  </a:lnTo>
                  <a:lnTo>
                    <a:pt x="2949334" y="166391"/>
                  </a:lnTo>
                  <a:lnTo>
                    <a:pt x="2933094" y="120946"/>
                  </a:lnTo>
                  <a:lnTo>
                    <a:pt x="2907609" y="80859"/>
                  </a:lnTo>
                  <a:lnTo>
                    <a:pt x="2874176" y="47426"/>
                  </a:lnTo>
                  <a:lnTo>
                    <a:pt x="2834089" y="21941"/>
                  </a:lnTo>
                  <a:lnTo>
                    <a:pt x="2788644" y="5701"/>
                  </a:lnTo>
                  <a:lnTo>
                    <a:pt x="2739135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98670" y="4735829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739135" y="0"/>
                  </a:lnTo>
                  <a:lnTo>
                    <a:pt x="2788644" y="5701"/>
                  </a:lnTo>
                  <a:lnTo>
                    <a:pt x="2834089" y="21941"/>
                  </a:lnTo>
                  <a:lnTo>
                    <a:pt x="2874176" y="47426"/>
                  </a:lnTo>
                  <a:lnTo>
                    <a:pt x="2907609" y="80859"/>
                  </a:lnTo>
                  <a:lnTo>
                    <a:pt x="2933094" y="120946"/>
                  </a:lnTo>
                  <a:lnTo>
                    <a:pt x="2949334" y="166391"/>
                  </a:lnTo>
                  <a:lnTo>
                    <a:pt x="2955035" y="215900"/>
                  </a:lnTo>
                  <a:lnTo>
                    <a:pt x="2955035" y="597916"/>
                  </a:lnTo>
                  <a:lnTo>
                    <a:pt x="2949334" y="647424"/>
                  </a:lnTo>
                  <a:lnTo>
                    <a:pt x="2933094" y="692869"/>
                  </a:lnTo>
                  <a:lnTo>
                    <a:pt x="2907609" y="732956"/>
                  </a:lnTo>
                  <a:lnTo>
                    <a:pt x="2874176" y="766389"/>
                  </a:lnTo>
                  <a:lnTo>
                    <a:pt x="2834089" y="791874"/>
                  </a:lnTo>
                  <a:lnTo>
                    <a:pt x="2788644" y="808114"/>
                  </a:lnTo>
                  <a:lnTo>
                    <a:pt x="2739135" y="813816"/>
                  </a:lnTo>
                  <a:lnTo>
                    <a:pt x="215900" y="813816"/>
                  </a:lnTo>
                  <a:lnTo>
                    <a:pt x="166391" y="808114"/>
                  </a:lnTo>
                  <a:lnTo>
                    <a:pt x="120946" y="791874"/>
                  </a:lnTo>
                  <a:lnTo>
                    <a:pt x="80859" y="766389"/>
                  </a:lnTo>
                  <a:lnTo>
                    <a:pt x="47426" y="732956"/>
                  </a:lnTo>
                  <a:lnTo>
                    <a:pt x="21941" y="692869"/>
                  </a:lnTo>
                  <a:lnTo>
                    <a:pt x="5701" y="647424"/>
                  </a:lnTo>
                  <a:lnTo>
                    <a:pt x="0" y="597916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242686" y="4970779"/>
            <a:ext cx="16649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Electric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Roads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43569" y="4724653"/>
            <a:ext cx="2980690" cy="839469"/>
            <a:chOff x="8243569" y="4724653"/>
            <a:chExt cx="2980690" cy="839469"/>
          </a:xfrm>
        </p:grpSpPr>
        <p:sp>
          <p:nvSpPr>
            <p:cNvPr id="12" name="object 12" descr=""/>
            <p:cNvSpPr/>
            <p:nvPr/>
          </p:nvSpPr>
          <p:spPr>
            <a:xfrm>
              <a:off x="8256269" y="4737353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2739135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597916"/>
                  </a:lnTo>
                  <a:lnTo>
                    <a:pt x="5701" y="647424"/>
                  </a:lnTo>
                  <a:lnTo>
                    <a:pt x="21941" y="692869"/>
                  </a:lnTo>
                  <a:lnTo>
                    <a:pt x="47426" y="732956"/>
                  </a:lnTo>
                  <a:lnTo>
                    <a:pt x="80859" y="766389"/>
                  </a:lnTo>
                  <a:lnTo>
                    <a:pt x="120946" y="791874"/>
                  </a:lnTo>
                  <a:lnTo>
                    <a:pt x="166391" y="808114"/>
                  </a:lnTo>
                  <a:lnTo>
                    <a:pt x="215900" y="813816"/>
                  </a:lnTo>
                  <a:lnTo>
                    <a:pt x="2739135" y="813816"/>
                  </a:lnTo>
                  <a:lnTo>
                    <a:pt x="2788644" y="808114"/>
                  </a:lnTo>
                  <a:lnTo>
                    <a:pt x="2834089" y="791874"/>
                  </a:lnTo>
                  <a:lnTo>
                    <a:pt x="2874176" y="766389"/>
                  </a:lnTo>
                  <a:lnTo>
                    <a:pt x="2907609" y="732956"/>
                  </a:lnTo>
                  <a:lnTo>
                    <a:pt x="2933094" y="692869"/>
                  </a:lnTo>
                  <a:lnTo>
                    <a:pt x="2949334" y="647424"/>
                  </a:lnTo>
                  <a:lnTo>
                    <a:pt x="2955035" y="597916"/>
                  </a:lnTo>
                  <a:lnTo>
                    <a:pt x="2955035" y="215900"/>
                  </a:lnTo>
                  <a:lnTo>
                    <a:pt x="2949334" y="166391"/>
                  </a:lnTo>
                  <a:lnTo>
                    <a:pt x="2933094" y="120946"/>
                  </a:lnTo>
                  <a:lnTo>
                    <a:pt x="2907609" y="80859"/>
                  </a:lnTo>
                  <a:lnTo>
                    <a:pt x="2874176" y="47426"/>
                  </a:lnTo>
                  <a:lnTo>
                    <a:pt x="2834089" y="21941"/>
                  </a:lnTo>
                  <a:lnTo>
                    <a:pt x="2788644" y="5701"/>
                  </a:lnTo>
                  <a:lnTo>
                    <a:pt x="2739135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256269" y="4737353"/>
              <a:ext cx="2955290" cy="814069"/>
            </a:xfrm>
            <a:custGeom>
              <a:avLst/>
              <a:gdLst/>
              <a:ahLst/>
              <a:cxnLst/>
              <a:rect l="l" t="t" r="r" b="b"/>
              <a:pathLst>
                <a:path w="2955290" h="81407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739135" y="0"/>
                  </a:lnTo>
                  <a:lnTo>
                    <a:pt x="2788644" y="5701"/>
                  </a:lnTo>
                  <a:lnTo>
                    <a:pt x="2834089" y="21941"/>
                  </a:lnTo>
                  <a:lnTo>
                    <a:pt x="2874176" y="47426"/>
                  </a:lnTo>
                  <a:lnTo>
                    <a:pt x="2907609" y="80859"/>
                  </a:lnTo>
                  <a:lnTo>
                    <a:pt x="2933094" y="120946"/>
                  </a:lnTo>
                  <a:lnTo>
                    <a:pt x="2949334" y="166391"/>
                  </a:lnTo>
                  <a:lnTo>
                    <a:pt x="2955035" y="215900"/>
                  </a:lnTo>
                  <a:lnTo>
                    <a:pt x="2955035" y="597916"/>
                  </a:lnTo>
                  <a:lnTo>
                    <a:pt x="2949334" y="647424"/>
                  </a:lnTo>
                  <a:lnTo>
                    <a:pt x="2933094" y="692869"/>
                  </a:lnTo>
                  <a:lnTo>
                    <a:pt x="2907609" y="732956"/>
                  </a:lnTo>
                  <a:lnTo>
                    <a:pt x="2874176" y="766389"/>
                  </a:lnTo>
                  <a:lnTo>
                    <a:pt x="2834089" y="791874"/>
                  </a:lnTo>
                  <a:lnTo>
                    <a:pt x="2788644" y="808114"/>
                  </a:lnTo>
                  <a:lnTo>
                    <a:pt x="2739135" y="813816"/>
                  </a:lnTo>
                  <a:lnTo>
                    <a:pt x="215900" y="813816"/>
                  </a:lnTo>
                  <a:lnTo>
                    <a:pt x="166391" y="808114"/>
                  </a:lnTo>
                  <a:lnTo>
                    <a:pt x="120946" y="791874"/>
                  </a:lnTo>
                  <a:lnTo>
                    <a:pt x="80859" y="766389"/>
                  </a:lnTo>
                  <a:lnTo>
                    <a:pt x="47426" y="732956"/>
                  </a:lnTo>
                  <a:lnTo>
                    <a:pt x="21941" y="692869"/>
                  </a:lnTo>
                  <a:lnTo>
                    <a:pt x="5701" y="647424"/>
                  </a:lnTo>
                  <a:lnTo>
                    <a:pt x="0" y="597916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830436" y="4819269"/>
            <a:ext cx="18065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0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Inter-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842514" y="5806694"/>
            <a:ext cx="6485890" cy="466090"/>
            <a:chOff x="2842514" y="5806694"/>
            <a:chExt cx="6485890" cy="466090"/>
          </a:xfrm>
        </p:grpSpPr>
        <p:sp>
          <p:nvSpPr>
            <p:cNvPr id="16" name="object 16" descr=""/>
            <p:cNvSpPr/>
            <p:nvPr/>
          </p:nvSpPr>
          <p:spPr>
            <a:xfrm>
              <a:off x="2855214" y="5819394"/>
              <a:ext cx="6460490" cy="440690"/>
            </a:xfrm>
            <a:custGeom>
              <a:avLst/>
              <a:gdLst/>
              <a:ahLst/>
              <a:cxnLst/>
              <a:rect l="l" t="t" r="r" b="b"/>
              <a:pathLst>
                <a:path w="6460490" h="440689">
                  <a:moveTo>
                    <a:pt x="6343395" y="0"/>
                  </a:moveTo>
                  <a:lnTo>
                    <a:pt x="116840" y="0"/>
                  </a:lnTo>
                  <a:lnTo>
                    <a:pt x="71366" y="9183"/>
                  </a:lnTo>
                  <a:lnTo>
                    <a:pt x="34226" y="34228"/>
                  </a:lnTo>
                  <a:lnTo>
                    <a:pt x="9183" y="71371"/>
                  </a:lnTo>
                  <a:lnTo>
                    <a:pt x="0" y="116852"/>
                  </a:lnTo>
                  <a:lnTo>
                    <a:pt x="0" y="323583"/>
                  </a:lnTo>
                  <a:lnTo>
                    <a:pt x="9183" y="369064"/>
                  </a:lnTo>
                  <a:lnTo>
                    <a:pt x="34226" y="406207"/>
                  </a:lnTo>
                  <a:lnTo>
                    <a:pt x="71366" y="431252"/>
                  </a:lnTo>
                  <a:lnTo>
                    <a:pt x="116840" y="440435"/>
                  </a:lnTo>
                  <a:lnTo>
                    <a:pt x="6343395" y="440435"/>
                  </a:lnTo>
                  <a:lnTo>
                    <a:pt x="6388869" y="431252"/>
                  </a:lnTo>
                  <a:lnTo>
                    <a:pt x="6426009" y="406207"/>
                  </a:lnTo>
                  <a:lnTo>
                    <a:pt x="6451052" y="369064"/>
                  </a:lnTo>
                  <a:lnTo>
                    <a:pt x="6460236" y="323583"/>
                  </a:lnTo>
                  <a:lnTo>
                    <a:pt x="6460236" y="116852"/>
                  </a:lnTo>
                  <a:lnTo>
                    <a:pt x="6451052" y="71371"/>
                  </a:lnTo>
                  <a:lnTo>
                    <a:pt x="6426009" y="34228"/>
                  </a:lnTo>
                  <a:lnTo>
                    <a:pt x="6388869" y="9183"/>
                  </a:lnTo>
                  <a:lnTo>
                    <a:pt x="6343395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855214" y="5819394"/>
              <a:ext cx="6460490" cy="440690"/>
            </a:xfrm>
            <a:custGeom>
              <a:avLst/>
              <a:gdLst/>
              <a:ahLst/>
              <a:cxnLst/>
              <a:rect l="l" t="t" r="r" b="b"/>
              <a:pathLst>
                <a:path w="6460490" h="440689">
                  <a:moveTo>
                    <a:pt x="0" y="116852"/>
                  </a:moveTo>
                  <a:lnTo>
                    <a:pt x="9183" y="71371"/>
                  </a:lnTo>
                  <a:lnTo>
                    <a:pt x="34226" y="34228"/>
                  </a:lnTo>
                  <a:lnTo>
                    <a:pt x="71366" y="9183"/>
                  </a:lnTo>
                  <a:lnTo>
                    <a:pt x="116840" y="0"/>
                  </a:lnTo>
                  <a:lnTo>
                    <a:pt x="6343395" y="0"/>
                  </a:lnTo>
                  <a:lnTo>
                    <a:pt x="6388869" y="9183"/>
                  </a:lnTo>
                  <a:lnTo>
                    <a:pt x="6426009" y="34228"/>
                  </a:lnTo>
                  <a:lnTo>
                    <a:pt x="6451052" y="71371"/>
                  </a:lnTo>
                  <a:lnTo>
                    <a:pt x="6460236" y="116852"/>
                  </a:lnTo>
                  <a:lnTo>
                    <a:pt x="6460236" y="323583"/>
                  </a:lnTo>
                  <a:lnTo>
                    <a:pt x="6451052" y="369064"/>
                  </a:lnTo>
                  <a:lnTo>
                    <a:pt x="6426009" y="406207"/>
                  </a:lnTo>
                  <a:lnTo>
                    <a:pt x="6388869" y="431252"/>
                  </a:lnTo>
                  <a:lnTo>
                    <a:pt x="6343395" y="440435"/>
                  </a:lnTo>
                  <a:lnTo>
                    <a:pt x="116840" y="440435"/>
                  </a:lnTo>
                  <a:lnTo>
                    <a:pt x="71366" y="431252"/>
                  </a:lnTo>
                  <a:lnTo>
                    <a:pt x="34226" y="406207"/>
                  </a:lnTo>
                  <a:lnTo>
                    <a:pt x="9183" y="369064"/>
                  </a:lnTo>
                  <a:lnTo>
                    <a:pt x="0" y="323583"/>
                  </a:lnTo>
                  <a:lnTo>
                    <a:pt x="0" y="116852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4701285" y="5867196"/>
            <a:ext cx="27673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302505" y="999997"/>
            <a:ext cx="7385050" cy="3171190"/>
            <a:chOff x="4302505" y="999997"/>
            <a:chExt cx="7385050" cy="3171190"/>
          </a:xfrm>
        </p:grpSpPr>
        <p:sp>
          <p:nvSpPr>
            <p:cNvPr id="20" name="object 20" descr=""/>
            <p:cNvSpPr/>
            <p:nvPr/>
          </p:nvSpPr>
          <p:spPr>
            <a:xfrm>
              <a:off x="4315205" y="1163573"/>
              <a:ext cx="7359650" cy="1303020"/>
            </a:xfrm>
            <a:custGeom>
              <a:avLst/>
              <a:gdLst/>
              <a:ahLst/>
              <a:cxnLst/>
              <a:rect l="l" t="t" r="r" b="b"/>
              <a:pathLst>
                <a:path w="7359650" h="1303020">
                  <a:moveTo>
                    <a:pt x="0" y="216408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8" y="0"/>
                  </a:lnTo>
                  <a:lnTo>
                    <a:pt x="3406140" y="0"/>
                  </a:lnTo>
                  <a:lnTo>
                    <a:pt x="3455756" y="5716"/>
                  </a:lnTo>
                  <a:lnTo>
                    <a:pt x="3501305" y="21998"/>
                  </a:lnTo>
                  <a:lnTo>
                    <a:pt x="3541487" y="47546"/>
                  </a:lnTo>
                  <a:lnTo>
                    <a:pt x="3575001" y="81060"/>
                  </a:lnTo>
                  <a:lnTo>
                    <a:pt x="3600549" y="121242"/>
                  </a:lnTo>
                  <a:lnTo>
                    <a:pt x="3616831" y="166791"/>
                  </a:lnTo>
                  <a:lnTo>
                    <a:pt x="3622548" y="216408"/>
                  </a:lnTo>
                  <a:lnTo>
                    <a:pt x="3622548" y="1082039"/>
                  </a:lnTo>
                  <a:lnTo>
                    <a:pt x="3616831" y="1131656"/>
                  </a:lnTo>
                  <a:lnTo>
                    <a:pt x="3600549" y="1177205"/>
                  </a:lnTo>
                  <a:lnTo>
                    <a:pt x="3575001" y="1217387"/>
                  </a:lnTo>
                  <a:lnTo>
                    <a:pt x="3541487" y="1250901"/>
                  </a:lnTo>
                  <a:lnTo>
                    <a:pt x="3501305" y="1276449"/>
                  </a:lnTo>
                  <a:lnTo>
                    <a:pt x="3455756" y="1292731"/>
                  </a:lnTo>
                  <a:lnTo>
                    <a:pt x="3406140" y="1298448"/>
                  </a:lnTo>
                  <a:lnTo>
                    <a:pt x="216408" y="1298448"/>
                  </a:lnTo>
                  <a:lnTo>
                    <a:pt x="166791" y="1292731"/>
                  </a:lnTo>
                  <a:lnTo>
                    <a:pt x="121242" y="1276449"/>
                  </a:lnTo>
                  <a:lnTo>
                    <a:pt x="81060" y="1250901"/>
                  </a:lnTo>
                  <a:lnTo>
                    <a:pt x="47546" y="1217387"/>
                  </a:lnTo>
                  <a:lnTo>
                    <a:pt x="21998" y="1177205"/>
                  </a:lnTo>
                  <a:lnTo>
                    <a:pt x="5716" y="1131656"/>
                  </a:lnTo>
                  <a:lnTo>
                    <a:pt x="0" y="1082039"/>
                  </a:lnTo>
                  <a:lnTo>
                    <a:pt x="0" y="216408"/>
                  </a:lnTo>
                  <a:close/>
                </a:path>
                <a:path w="7359650" h="1303020">
                  <a:moveTo>
                    <a:pt x="3735324" y="220979"/>
                  </a:moveTo>
                  <a:lnTo>
                    <a:pt x="3741040" y="171363"/>
                  </a:lnTo>
                  <a:lnTo>
                    <a:pt x="3757322" y="125814"/>
                  </a:lnTo>
                  <a:lnTo>
                    <a:pt x="3782870" y="85632"/>
                  </a:lnTo>
                  <a:lnTo>
                    <a:pt x="3816384" y="52118"/>
                  </a:lnTo>
                  <a:lnTo>
                    <a:pt x="3856566" y="26570"/>
                  </a:lnTo>
                  <a:lnTo>
                    <a:pt x="3902115" y="10288"/>
                  </a:lnTo>
                  <a:lnTo>
                    <a:pt x="3951732" y="4572"/>
                  </a:lnTo>
                  <a:lnTo>
                    <a:pt x="7142988" y="4572"/>
                  </a:lnTo>
                  <a:lnTo>
                    <a:pt x="7192604" y="10288"/>
                  </a:lnTo>
                  <a:lnTo>
                    <a:pt x="7238153" y="26570"/>
                  </a:lnTo>
                  <a:lnTo>
                    <a:pt x="7278335" y="52118"/>
                  </a:lnTo>
                  <a:lnTo>
                    <a:pt x="7311849" y="85632"/>
                  </a:lnTo>
                  <a:lnTo>
                    <a:pt x="7337397" y="125814"/>
                  </a:lnTo>
                  <a:lnTo>
                    <a:pt x="7353679" y="171363"/>
                  </a:lnTo>
                  <a:lnTo>
                    <a:pt x="7359396" y="220979"/>
                  </a:lnTo>
                  <a:lnTo>
                    <a:pt x="7359396" y="1086612"/>
                  </a:lnTo>
                  <a:lnTo>
                    <a:pt x="7353679" y="1136228"/>
                  </a:lnTo>
                  <a:lnTo>
                    <a:pt x="7337397" y="1181777"/>
                  </a:lnTo>
                  <a:lnTo>
                    <a:pt x="7311849" y="1221959"/>
                  </a:lnTo>
                  <a:lnTo>
                    <a:pt x="7278335" y="1255473"/>
                  </a:lnTo>
                  <a:lnTo>
                    <a:pt x="7238153" y="1281021"/>
                  </a:lnTo>
                  <a:lnTo>
                    <a:pt x="7192604" y="1297303"/>
                  </a:lnTo>
                  <a:lnTo>
                    <a:pt x="7142988" y="1303020"/>
                  </a:lnTo>
                  <a:lnTo>
                    <a:pt x="3951732" y="1303020"/>
                  </a:lnTo>
                  <a:lnTo>
                    <a:pt x="3902115" y="1297303"/>
                  </a:lnTo>
                  <a:lnTo>
                    <a:pt x="3856566" y="1281021"/>
                  </a:lnTo>
                  <a:lnTo>
                    <a:pt x="3816384" y="1255473"/>
                  </a:lnTo>
                  <a:lnTo>
                    <a:pt x="3782870" y="1221959"/>
                  </a:lnTo>
                  <a:lnTo>
                    <a:pt x="3757322" y="1181777"/>
                  </a:lnTo>
                  <a:lnTo>
                    <a:pt x="3741040" y="1136228"/>
                  </a:lnTo>
                  <a:lnTo>
                    <a:pt x="3735324" y="1086612"/>
                  </a:lnTo>
                  <a:lnTo>
                    <a:pt x="3735324" y="220979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87690" y="1012697"/>
              <a:ext cx="3350260" cy="311150"/>
            </a:xfrm>
            <a:custGeom>
              <a:avLst/>
              <a:gdLst/>
              <a:ahLst/>
              <a:cxnLst/>
              <a:rect l="l" t="t" r="r" b="b"/>
              <a:pathLst>
                <a:path w="3350259" h="311150">
                  <a:moveTo>
                    <a:pt x="3194304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7924" y="204581"/>
                  </a:lnTo>
                  <a:lnTo>
                    <a:pt x="29992" y="247253"/>
                  </a:lnTo>
                  <a:lnTo>
                    <a:pt x="63642" y="280903"/>
                  </a:lnTo>
                  <a:lnTo>
                    <a:pt x="106314" y="302971"/>
                  </a:lnTo>
                  <a:lnTo>
                    <a:pt x="155448" y="310896"/>
                  </a:lnTo>
                  <a:lnTo>
                    <a:pt x="3194304" y="310896"/>
                  </a:lnTo>
                  <a:lnTo>
                    <a:pt x="3243437" y="302971"/>
                  </a:lnTo>
                  <a:lnTo>
                    <a:pt x="3286109" y="280903"/>
                  </a:lnTo>
                  <a:lnTo>
                    <a:pt x="3319759" y="247253"/>
                  </a:lnTo>
                  <a:lnTo>
                    <a:pt x="3341827" y="204581"/>
                  </a:lnTo>
                  <a:lnTo>
                    <a:pt x="3349752" y="155448"/>
                  </a:lnTo>
                  <a:lnTo>
                    <a:pt x="3341827" y="106314"/>
                  </a:lnTo>
                  <a:lnTo>
                    <a:pt x="3319759" y="63642"/>
                  </a:lnTo>
                  <a:lnTo>
                    <a:pt x="3286109" y="29992"/>
                  </a:lnTo>
                  <a:lnTo>
                    <a:pt x="3243437" y="7924"/>
                  </a:lnTo>
                  <a:lnTo>
                    <a:pt x="3194304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82105" y="1012697"/>
              <a:ext cx="5355590" cy="3145790"/>
            </a:xfrm>
            <a:custGeom>
              <a:avLst/>
              <a:gdLst/>
              <a:ahLst/>
              <a:cxnLst/>
              <a:rect l="l" t="t" r="r" b="b"/>
              <a:pathLst>
                <a:path w="5355590" h="3145790">
                  <a:moveTo>
                    <a:pt x="2005584" y="155448"/>
                  </a:moveTo>
                  <a:lnTo>
                    <a:pt x="2013508" y="106314"/>
                  </a:lnTo>
                  <a:lnTo>
                    <a:pt x="2035576" y="63642"/>
                  </a:lnTo>
                  <a:lnTo>
                    <a:pt x="2069226" y="29992"/>
                  </a:lnTo>
                  <a:lnTo>
                    <a:pt x="2111898" y="7924"/>
                  </a:lnTo>
                  <a:lnTo>
                    <a:pt x="2161032" y="0"/>
                  </a:lnTo>
                  <a:lnTo>
                    <a:pt x="5199888" y="0"/>
                  </a:lnTo>
                  <a:lnTo>
                    <a:pt x="5249021" y="7924"/>
                  </a:lnTo>
                  <a:lnTo>
                    <a:pt x="5291693" y="29992"/>
                  </a:lnTo>
                  <a:lnTo>
                    <a:pt x="5325343" y="63642"/>
                  </a:lnTo>
                  <a:lnTo>
                    <a:pt x="5347411" y="106314"/>
                  </a:lnTo>
                  <a:lnTo>
                    <a:pt x="5355336" y="155448"/>
                  </a:lnTo>
                  <a:lnTo>
                    <a:pt x="5347411" y="204581"/>
                  </a:lnTo>
                  <a:lnTo>
                    <a:pt x="5325343" y="247253"/>
                  </a:lnTo>
                  <a:lnTo>
                    <a:pt x="5291693" y="280903"/>
                  </a:lnTo>
                  <a:lnTo>
                    <a:pt x="5249021" y="302971"/>
                  </a:lnTo>
                  <a:lnTo>
                    <a:pt x="5199888" y="310896"/>
                  </a:lnTo>
                  <a:lnTo>
                    <a:pt x="2161032" y="310896"/>
                  </a:lnTo>
                  <a:lnTo>
                    <a:pt x="2111898" y="302971"/>
                  </a:lnTo>
                  <a:lnTo>
                    <a:pt x="2069226" y="280903"/>
                  </a:lnTo>
                  <a:lnTo>
                    <a:pt x="2035576" y="247253"/>
                  </a:lnTo>
                  <a:lnTo>
                    <a:pt x="2013508" y="204581"/>
                  </a:lnTo>
                  <a:lnTo>
                    <a:pt x="2005584" y="155448"/>
                  </a:lnTo>
                  <a:close/>
                </a:path>
                <a:path w="5355590" h="3145790">
                  <a:moveTo>
                    <a:pt x="0" y="2062226"/>
                  </a:moveTo>
                  <a:lnTo>
                    <a:pt x="5723" y="2012555"/>
                  </a:lnTo>
                  <a:lnTo>
                    <a:pt x="22026" y="1966954"/>
                  </a:lnTo>
                  <a:lnTo>
                    <a:pt x="47606" y="1926725"/>
                  </a:lnTo>
                  <a:lnTo>
                    <a:pt x="81161" y="1893170"/>
                  </a:lnTo>
                  <a:lnTo>
                    <a:pt x="121390" y="1867590"/>
                  </a:lnTo>
                  <a:lnTo>
                    <a:pt x="166991" y="1851287"/>
                  </a:lnTo>
                  <a:lnTo>
                    <a:pt x="216662" y="1845564"/>
                  </a:lnTo>
                  <a:lnTo>
                    <a:pt x="3405886" y="1845564"/>
                  </a:lnTo>
                  <a:lnTo>
                    <a:pt x="3455556" y="1851287"/>
                  </a:lnTo>
                  <a:lnTo>
                    <a:pt x="3501157" y="1867590"/>
                  </a:lnTo>
                  <a:lnTo>
                    <a:pt x="3541386" y="1893170"/>
                  </a:lnTo>
                  <a:lnTo>
                    <a:pt x="3574941" y="1926725"/>
                  </a:lnTo>
                  <a:lnTo>
                    <a:pt x="3600521" y="1966954"/>
                  </a:lnTo>
                  <a:lnTo>
                    <a:pt x="3616824" y="2012555"/>
                  </a:lnTo>
                  <a:lnTo>
                    <a:pt x="3622548" y="2062226"/>
                  </a:lnTo>
                  <a:lnTo>
                    <a:pt x="3622548" y="2928874"/>
                  </a:lnTo>
                  <a:lnTo>
                    <a:pt x="3616824" y="2978544"/>
                  </a:lnTo>
                  <a:lnTo>
                    <a:pt x="3600521" y="3024145"/>
                  </a:lnTo>
                  <a:lnTo>
                    <a:pt x="3574941" y="3064374"/>
                  </a:lnTo>
                  <a:lnTo>
                    <a:pt x="3541386" y="3097929"/>
                  </a:lnTo>
                  <a:lnTo>
                    <a:pt x="3501157" y="3123509"/>
                  </a:lnTo>
                  <a:lnTo>
                    <a:pt x="3455556" y="3139812"/>
                  </a:lnTo>
                  <a:lnTo>
                    <a:pt x="3405886" y="3145535"/>
                  </a:lnTo>
                  <a:lnTo>
                    <a:pt x="216662" y="3145535"/>
                  </a:lnTo>
                  <a:lnTo>
                    <a:pt x="166991" y="3139812"/>
                  </a:lnTo>
                  <a:lnTo>
                    <a:pt x="121390" y="3123509"/>
                  </a:lnTo>
                  <a:lnTo>
                    <a:pt x="81161" y="3097929"/>
                  </a:lnTo>
                  <a:lnTo>
                    <a:pt x="47606" y="3064374"/>
                  </a:lnTo>
                  <a:lnTo>
                    <a:pt x="22026" y="3024145"/>
                  </a:lnTo>
                  <a:lnTo>
                    <a:pt x="5723" y="2978544"/>
                  </a:lnTo>
                  <a:lnTo>
                    <a:pt x="0" y="2928874"/>
                  </a:lnTo>
                  <a:lnTo>
                    <a:pt x="0" y="2062226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270240" y="894987"/>
            <a:ext cx="3184525" cy="154876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90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Power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Systems</a:t>
            </a:r>
            <a:r>
              <a:rPr dirty="0" sz="2000" spc="-4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</a:t>
            </a:r>
            <a:r>
              <a:rPr dirty="0" sz="2000" spc="-2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Grid</a:t>
            </a:r>
            <a:r>
              <a:rPr dirty="0" sz="2000" spc="-3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Integ.</a:t>
            </a:r>
            <a:endParaRPr sz="2000">
              <a:latin typeface="Arial"/>
              <a:cs typeface="Arial"/>
            </a:endParaRPr>
          </a:p>
          <a:p>
            <a:pPr algn="ctr" marL="553720" marR="546735">
              <a:lnSpc>
                <a:spcPts val="2810"/>
              </a:lnSpc>
              <a:spcBef>
                <a:spcPts val="85"/>
              </a:spcBef>
            </a:pP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Charging</a:t>
            </a:r>
            <a:r>
              <a:rPr dirty="0" sz="2000" spc="-4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Systems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Battery</a:t>
            </a:r>
            <a:r>
              <a:rPr dirty="0" sz="2000" spc="-3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305041" y="2691638"/>
            <a:ext cx="3376929" cy="336550"/>
            <a:chOff x="6305041" y="2691638"/>
            <a:chExt cx="3376929" cy="336550"/>
          </a:xfrm>
        </p:grpSpPr>
        <p:sp>
          <p:nvSpPr>
            <p:cNvPr id="25" name="object 25" descr=""/>
            <p:cNvSpPr/>
            <p:nvPr/>
          </p:nvSpPr>
          <p:spPr>
            <a:xfrm>
              <a:off x="6317741" y="2704338"/>
              <a:ext cx="3351529" cy="311150"/>
            </a:xfrm>
            <a:custGeom>
              <a:avLst/>
              <a:gdLst/>
              <a:ahLst/>
              <a:cxnLst/>
              <a:rect l="l" t="t" r="r" b="b"/>
              <a:pathLst>
                <a:path w="3351529" h="311150">
                  <a:moveTo>
                    <a:pt x="3195828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7924" y="204581"/>
                  </a:lnTo>
                  <a:lnTo>
                    <a:pt x="29992" y="247253"/>
                  </a:lnTo>
                  <a:lnTo>
                    <a:pt x="63642" y="280903"/>
                  </a:lnTo>
                  <a:lnTo>
                    <a:pt x="106314" y="302971"/>
                  </a:lnTo>
                  <a:lnTo>
                    <a:pt x="155448" y="310896"/>
                  </a:lnTo>
                  <a:lnTo>
                    <a:pt x="3195828" y="310896"/>
                  </a:lnTo>
                  <a:lnTo>
                    <a:pt x="3244961" y="302971"/>
                  </a:lnTo>
                  <a:lnTo>
                    <a:pt x="3287633" y="280903"/>
                  </a:lnTo>
                  <a:lnTo>
                    <a:pt x="3321283" y="247253"/>
                  </a:lnTo>
                  <a:lnTo>
                    <a:pt x="3343351" y="204581"/>
                  </a:lnTo>
                  <a:lnTo>
                    <a:pt x="3351276" y="155448"/>
                  </a:lnTo>
                  <a:lnTo>
                    <a:pt x="3343351" y="106314"/>
                  </a:lnTo>
                  <a:lnTo>
                    <a:pt x="3321283" y="63642"/>
                  </a:lnTo>
                  <a:lnTo>
                    <a:pt x="3287633" y="29992"/>
                  </a:lnTo>
                  <a:lnTo>
                    <a:pt x="3244961" y="7924"/>
                  </a:lnTo>
                  <a:lnTo>
                    <a:pt x="3195828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17741" y="2704338"/>
              <a:ext cx="3351529" cy="311150"/>
            </a:xfrm>
            <a:custGeom>
              <a:avLst/>
              <a:gdLst/>
              <a:ahLst/>
              <a:cxnLst/>
              <a:rect l="l" t="t" r="r" b="b"/>
              <a:pathLst>
                <a:path w="3351529" h="311150">
                  <a:moveTo>
                    <a:pt x="0" y="155448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8" y="0"/>
                  </a:lnTo>
                  <a:lnTo>
                    <a:pt x="3195828" y="0"/>
                  </a:lnTo>
                  <a:lnTo>
                    <a:pt x="3244961" y="7924"/>
                  </a:lnTo>
                  <a:lnTo>
                    <a:pt x="3287633" y="29992"/>
                  </a:lnTo>
                  <a:lnTo>
                    <a:pt x="3321283" y="63642"/>
                  </a:lnTo>
                  <a:lnTo>
                    <a:pt x="3343351" y="106314"/>
                  </a:lnTo>
                  <a:lnTo>
                    <a:pt x="3351276" y="155448"/>
                  </a:lnTo>
                  <a:lnTo>
                    <a:pt x="3343351" y="204581"/>
                  </a:lnTo>
                  <a:lnTo>
                    <a:pt x="3321283" y="247253"/>
                  </a:lnTo>
                  <a:lnTo>
                    <a:pt x="3287633" y="280903"/>
                  </a:lnTo>
                  <a:lnTo>
                    <a:pt x="3244961" y="302971"/>
                  </a:lnTo>
                  <a:lnTo>
                    <a:pt x="3195828" y="310896"/>
                  </a:lnTo>
                  <a:lnTo>
                    <a:pt x="155448" y="310896"/>
                  </a:lnTo>
                  <a:lnTo>
                    <a:pt x="106314" y="302971"/>
                  </a:lnTo>
                  <a:lnTo>
                    <a:pt x="63642" y="280903"/>
                  </a:lnTo>
                  <a:lnTo>
                    <a:pt x="29992" y="247253"/>
                  </a:lnTo>
                  <a:lnTo>
                    <a:pt x="7924" y="204581"/>
                  </a:lnTo>
                  <a:lnTo>
                    <a:pt x="0" y="155448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282054" y="2636428"/>
            <a:ext cx="3419475" cy="144843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495"/>
              </a:spcBef>
            </a:pP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400"/>
              </a:spcBef>
            </a:pP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Data</a:t>
            </a:r>
            <a:r>
              <a:rPr dirty="0" sz="2000" spc="-1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Analysis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&amp;</a:t>
            </a:r>
            <a:r>
              <a:rPr dirty="0" sz="2000" spc="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Fusion</a:t>
            </a:r>
            <a:endParaRPr sz="2000">
              <a:latin typeface="Arial"/>
              <a:cs typeface="Arial"/>
            </a:endParaRPr>
          </a:p>
          <a:p>
            <a:pPr algn="ctr" marL="12065" marR="5080" indent="1270">
              <a:lnSpc>
                <a:spcPts val="2810"/>
              </a:lnSpc>
              <a:spcBef>
                <a:spcPts val="85"/>
              </a:spcBef>
            </a:pP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AI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Optimization</a:t>
            </a:r>
            <a:r>
              <a:rPr dirty="0" sz="2000" spc="-3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</a:t>
            </a:r>
            <a:r>
              <a:rPr dirty="0" sz="2000" spc="-3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Co-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sim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Cybersecurity</a:t>
            </a:r>
            <a:r>
              <a:rPr dirty="0" sz="2000" spc="-5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IoT</a:t>
            </a:r>
            <a:r>
              <a:rPr dirty="0" sz="2000" spc="-4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</a:t>
            </a:r>
            <a:r>
              <a:rPr dirty="0" sz="2000" spc="-3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65658" y="999997"/>
            <a:ext cx="3649979" cy="1475105"/>
            <a:chOff x="565658" y="999997"/>
            <a:chExt cx="3649979" cy="1475105"/>
          </a:xfrm>
        </p:grpSpPr>
        <p:sp>
          <p:nvSpPr>
            <p:cNvPr id="29" name="object 29" descr=""/>
            <p:cNvSpPr/>
            <p:nvPr/>
          </p:nvSpPr>
          <p:spPr>
            <a:xfrm>
              <a:off x="578358" y="1163573"/>
              <a:ext cx="3624579" cy="1298575"/>
            </a:xfrm>
            <a:custGeom>
              <a:avLst/>
              <a:gdLst/>
              <a:ahLst/>
              <a:cxnLst/>
              <a:rect l="l" t="t" r="r" b="b"/>
              <a:pathLst>
                <a:path w="3624579" h="1298575">
                  <a:moveTo>
                    <a:pt x="0" y="216408"/>
                  </a:moveTo>
                  <a:lnTo>
                    <a:pt x="5715" y="166791"/>
                  </a:lnTo>
                  <a:lnTo>
                    <a:pt x="21995" y="121242"/>
                  </a:lnTo>
                  <a:lnTo>
                    <a:pt x="47542" y="81060"/>
                  </a:lnTo>
                  <a:lnTo>
                    <a:pt x="81055" y="47546"/>
                  </a:lnTo>
                  <a:lnTo>
                    <a:pt x="121236" y="21998"/>
                  </a:lnTo>
                  <a:lnTo>
                    <a:pt x="166787" y="5716"/>
                  </a:lnTo>
                  <a:lnTo>
                    <a:pt x="216408" y="0"/>
                  </a:lnTo>
                  <a:lnTo>
                    <a:pt x="3407664" y="0"/>
                  </a:lnTo>
                  <a:lnTo>
                    <a:pt x="3457280" y="5716"/>
                  </a:lnTo>
                  <a:lnTo>
                    <a:pt x="3502829" y="21998"/>
                  </a:lnTo>
                  <a:lnTo>
                    <a:pt x="3543011" y="47546"/>
                  </a:lnTo>
                  <a:lnTo>
                    <a:pt x="3576525" y="81060"/>
                  </a:lnTo>
                  <a:lnTo>
                    <a:pt x="3602073" y="121242"/>
                  </a:lnTo>
                  <a:lnTo>
                    <a:pt x="3618355" y="166791"/>
                  </a:lnTo>
                  <a:lnTo>
                    <a:pt x="3624071" y="216408"/>
                  </a:lnTo>
                  <a:lnTo>
                    <a:pt x="3624071" y="1082039"/>
                  </a:lnTo>
                  <a:lnTo>
                    <a:pt x="3618355" y="1131656"/>
                  </a:lnTo>
                  <a:lnTo>
                    <a:pt x="3602073" y="1177205"/>
                  </a:lnTo>
                  <a:lnTo>
                    <a:pt x="3576525" y="1217387"/>
                  </a:lnTo>
                  <a:lnTo>
                    <a:pt x="3543011" y="1250901"/>
                  </a:lnTo>
                  <a:lnTo>
                    <a:pt x="3502829" y="1276449"/>
                  </a:lnTo>
                  <a:lnTo>
                    <a:pt x="3457280" y="1292731"/>
                  </a:lnTo>
                  <a:lnTo>
                    <a:pt x="3407664" y="1298448"/>
                  </a:lnTo>
                  <a:lnTo>
                    <a:pt x="216408" y="1298448"/>
                  </a:lnTo>
                  <a:lnTo>
                    <a:pt x="166787" y="1292731"/>
                  </a:lnTo>
                  <a:lnTo>
                    <a:pt x="121236" y="1276449"/>
                  </a:lnTo>
                  <a:lnTo>
                    <a:pt x="81055" y="1250901"/>
                  </a:lnTo>
                  <a:lnTo>
                    <a:pt x="47542" y="1217387"/>
                  </a:lnTo>
                  <a:lnTo>
                    <a:pt x="21995" y="1177205"/>
                  </a:lnTo>
                  <a:lnTo>
                    <a:pt x="5715" y="1131656"/>
                  </a:lnTo>
                  <a:lnTo>
                    <a:pt x="0" y="1082039"/>
                  </a:lnTo>
                  <a:lnTo>
                    <a:pt x="0" y="216408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5518" y="1012697"/>
              <a:ext cx="3350260" cy="311150"/>
            </a:xfrm>
            <a:custGeom>
              <a:avLst/>
              <a:gdLst/>
              <a:ahLst/>
              <a:cxnLst/>
              <a:rect l="l" t="t" r="r" b="b"/>
              <a:pathLst>
                <a:path w="3350260" h="311150">
                  <a:moveTo>
                    <a:pt x="3194304" y="0"/>
                  </a:moveTo>
                  <a:lnTo>
                    <a:pt x="155447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7924" y="204581"/>
                  </a:lnTo>
                  <a:lnTo>
                    <a:pt x="29992" y="247253"/>
                  </a:lnTo>
                  <a:lnTo>
                    <a:pt x="63642" y="280903"/>
                  </a:lnTo>
                  <a:lnTo>
                    <a:pt x="106314" y="302971"/>
                  </a:lnTo>
                  <a:lnTo>
                    <a:pt x="155447" y="310896"/>
                  </a:lnTo>
                  <a:lnTo>
                    <a:pt x="3194304" y="310896"/>
                  </a:lnTo>
                  <a:lnTo>
                    <a:pt x="3243437" y="302971"/>
                  </a:lnTo>
                  <a:lnTo>
                    <a:pt x="3286109" y="280903"/>
                  </a:lnTo>
                  <a:lnTo>
                    <a:pt x="3319759" y="247253"/>
                  </a:lnTo>
                  <a:lnTo>
                    <a:pt x="3341827" y="204581"/>
                  </a:lnTo>
                  <a:lnTo>
                    <a:pt x="3349752" y="155448"/>
                  </a:lnTo>
                  <a:lnTo>
                    <a:pt x="3341827" y="106314"/>
                  </a:lnTo>
                  <a:lnTo>
                    <a:pt x="3319759" y="63642"/>
                  </a:lnTo>
                  <a:lnTo>
                    <a:pt x="3286109" y="29992"/>
                  </a:lnTo>
                  <a:lnTo>
                    <a:pt x="3243437" y="7924"/>
                  </a:lnTo>
                  <a:lnTo>
                    <a:pt x="3194304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5518" y="1012697"/>
              <a:ext cx="3350260" cy="311150"/>
            </a:xfrm>
            <a:custGeom>
              <a:avLst/>
              <a:gdLst/>
              <a:ahLst/>
              <a:cxnLst/>
              <a:rect l="l" t="t" r="r" b="b"/>
              <a:pathLst>
                <a:path w="3350260" h="311150">
                  <a:moveTo>
                    <a:pt x="0" y="155448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7" y="0"/>
                  </a:lnTo>
                  <a:lnTo>
                    <a:pt x="3194304" y="0"/>
                  </a:lnTo>
                  <a:lnTo>
                    <a:pt x="3243437" y="7924"/>
                  </a:lnTo>
                  <a:lnTo>
                    <a:pt x="3286109" y="29992"/>
                  </a:lnTo>
                  <a:lnTo>
                    <a:pt x="3319759" y="63642"/>
                  </a:lnTo>
                  <a:lnTo>
                    <a:pt x="3341827" y="106314"/>
                  </a:lnTo>
                  <a:lnTo>
                    <a:pt x="3349752" y="155448"/>
                  </a:lnTo>
                  <a:lnTo>
                    <a:pt x="3341827" y="204581"/>
                  </a:lnTo>
                  <a:lnTo>
                    <a:pt x="3319759" y="247253"/>
                  </a:lnTo>
                  <a:lnTo>
                    <a:pt x="3286109" y="280903"/>
                  </a:lnTo>
                  <a:lnTo>
                    <a:pt x="3243437" y="302971"/>
                  </a:lnTo>
                  <a:lnTo>
                    <a:pt x="3194304" y="310896"/>
                  </a:lnTo>
                  <a:lnTo>
                    <a:pt x="155447" y="310896"/>
                  </a:lnTo>
                  <a:lnTo>
                    <a:pt x="106314" y="302971"/>
                  </a:lnTo>
                  <a:lnTo>
                    <a:pt x="63642" y="280903"/>
                  </a:lnTo>
                  <a:lnTo>
                    <a:pt x="29992" y="247253"/>
                  </a:lnTo>
                  <a:lnTo>
                    <a:pt x="7924" y="204581"/>
                  </a:lnTo>
                  <a:lnTo>
                    <a:pt x="0" y="155448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78865" y="994918"/>
            <a:ext cx="3220085" cy="12014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endParaRPr sz="2000">
              <a:latin typeface="Arial"/>
              <a:cs typeface="Arial"/>
            </a:endParaRPr>
          </a:p>
          <a:p>
            <a:pPr algn="ctr" marL="12065" marR="5080" indent="-1270">
              <a:lnSpc>
                <a:spcPct val="116500"/>
              </a:lnSpc>
              <a:spcBef>
                <a:spcPts val="1255"/>
              </a:spcBef>
            </a:pP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Transportation Systems Transportation Infrastructure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438141" y="999997"/>
            <a:ext cx="3376929" cy="336550"/>
            <a:chOff x="4438141" y="999997"/>
            <a:chExt cx="3376929" cy="336550"/>
          </a:xfrm>
        </p:grpSpPr>
        <p:sp>
          <p:nvSpPr>
            <p:cNvPr id="34" name="object 34" descr=""/>
            <p:cNvSpPr/>
            <p:nvPr/>
          </p:nvSpPr>
          <p:spPr>
            <a:xfrm>
              <a:off x="4450841" y="1012697"/>
              <a:ext cx="3351529" cy="311150"/>
            </a:xfrm>
            <a:custGeom>
              <a:avLst/>
              <a:gdLst/>
              <a:ahLst/>
              <a:cxnLst/>
              <a:rect l="l" t="t" r="r" b="b"/>
              <a:pathLst>
                <a:path w="3351529" h="311150">
                  <a:moveTo>
                    <a:pt x="3195828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7924" y="204581"/>
                  </a:lnTo>
                  <a:lnTo>
                    <a:pt x="29992" y="247253"/>
                  </a:lnTo>
                  <a:lnTo>
                    <a:pt x="63642" y="280903"/>
                  </a:lnTo>
                  <a:lnTo>
                    <a:pt x="106314" y="302971"/>
                  </a:lnTo>
                  <a:lnTo>
                    <a:pt x="155448" y="310896"/>
                  </a:lnTo>
                  <a:lnTo>
                    <a:pt x="3195828" y="310896"/>
                  </a:lnTo>
                  <a:lnTo>
                    <a:pt x="3244961" y="302971"/>
                  </a:lnTo>
                  <a:lnTo>
                    <a:pt x="3287633" y="280903"/>
                  </a:lnTo>
                  <a:lnTo>
                    <a:pt x="3321283" y="247253"/>
                  </a:lnTo>
                  <a:lnTo>
                    <a:pt x="3343351" y="204581"/>
                  </a:lnTo>
                  <a:lnTo>
                    <a:pt x="3351276" y="155448"/>
                  </a:lnTo>
                  <a:lnTo>
                    <a:pt x="3343351" y="106314"/>
                  </a:lnTo>
                  <a:lnTo>
                    <a:pt x="3321283" y="63642"/>
                  </a:lnTo>
                  <a:lnTo>
                    <a:pt x="3287633" y="29992"/>
                  </a:lnTo>
                  <a:lnTo>
                    <a:pt x="3244961" y="7924"/>
                  </a:lnTo>
                  <a:lnTo>
                    <a:pt x="3195828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450841" y="1012697"/>
              <a:ext cx="3351529" cy="311150"/>
            </a:xfrm>
            <a:custGeom>
              <a:avLst/>
              <a:gdLst/>
              <a:ahLst/>
              <a:cxnLst/>
              <a:rect l="l" t="t" r="r" b="b"/>
              <a:pathLst>
                <a:path w="3351529" h="311150">
                  <a:moveTo>
                    <a:pt x="0" y="155448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8" y="0"/>
                  </a:lnTo>
                  <a:lnTo>
                    <a:pt x="3195828" y="0"/>
                  </a:lnTo>
                  <a:lnTo>
                    <a:pt x="3244961" y="7924"/>
                  </a:lnTo>
                  <a:lnTo>
                    <a:pt x="3287633" y="29992"/>
                  </a:lnTo>
                  <a:lnTo>
                    <a:pt x="3321283" y="63642"/>
                  </a:lnTo>
                  <a:lnTo>
                    <a:pt x="3343351" y="106314"/>
                  </a:lnTo>
                  <a:lnTo>
                    <a:pt x="3351276" y="155448"/>
                  </a:lnTo>
                  <a:lnTo>
                    <a:pt x="3343351" y="204581"/>
                  </a:lnTo>
                  <a:lnTo>
                    <a:pt x="3321283" y="247253"/>
                  </a:lnTo>
                  <a:lnTo>
                    <a:pt x="3287633" y="280903"/>
                  </a:lnTo>
                  <a:lnTo>
                    <a:pt x="3244961" y="302971"/>
                  </a:lnTo>
                  <a:lnTo>
                    <a:pt x="3195828" y="310896"/>
                  </a:lnTo>
                  <a:lnTo>
                    <a:pt x="155448" y="310896"/>
                  </a:lnTo>
                  <a:lnTo>
                    <a:pt x="106314" y="302971"/>
                  </a:lnTo>
                  <a:lnTo>
                    <a:pt x="63642" y="280903"/>
                  </a:lnTo>
                  <a:lnTo>
                    <a:pt x="29992" y="247253"/>
                  </a:lnTo>
                  <a:lnTo>
                    <a:pt x="7924" y="204581"/>
                  </a:lnTo>
                  <a:lnTo>
                    <a:pt x="0" y="155448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631182" y="922883"/>
            <a:ext cx="2988945" cy="149225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670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Adoption</a:t>
            </a:r>
            <a:endParaRPr sz="2000">
              <a:latin typeface="Arial"/>
              <a:cs typeface="Arial"/>
            </a:endParaRPr>
          </a:p>
          <a:p>
            <a:pPr algn="ctr" marL="12700" marR="5080">
              <a:lnSpc>
                <a:spcPct val="116799"/>
              </a:lnSpc>
              <a:spcBef>
                <a:spcPts val="170"/>
              </a:spcBef>
            </a:pP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User</a:t>
            </a:r>
            <a:r>
              <a:rPr dirty="0" sz="2000" spc="-13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Acceptance</a:t>
            </a:r>
            <a:r>
              <a:rPr dirty="0" sz="2000" spc="-5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/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Society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Public</a:t>
            </a:r>
            <a:r>
              <a:rPr dirty="0" sz="2000" spc="-1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Policy /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Economy </a:t>
            </a:r>
            <a:r>
              <a:rPr dirty="0" sz="2000" spc="-40">
                <a:solidFill>
                  <a:srgbClr val="0D1F39"/>
                </a:solidFill>
                <a:latin typeface="Arial"/>
                <a:cs typeface="Arial"/>
              </a:rPr>
              <a:t>Techno-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economics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2409698" y="2705354"/>
            <a:ext cx="3648075" cy="1479550"/>
            <a:chOff x="2409698" y="2705354"/>
            <a:chExt cx="3648075" cy="1479550"/>
          </a:xfrm>
        </p:grpSpPr>
        <p:sp>
          <p:nvSpPr>
            <p:cNvPr id="38" name="object 38" descr=""/>
            <p:cNvSpPr/>
            <p:nvPr/>
          </p:nvSpPr>
          <p:spPr>
            <a:xfrm>
              <a:off x="2422398" y="2873502"/>
              <a:ext cx="3622675" cy="1298575"/>
            </a:xfrm>
            <a:custGeom>
              <a:avLst/>
              <a:gdLst/>
              <a:ahLst/>
              <a:cxnLst/>
              <a:rect l="l" t="t" r="r" b="b"/>
              <a:pathLst>
                <a:path w="3622675" h="1298575">
                  <a:moveTo>
                    <a:pt x="0" y="216408"/>
                  </a:moveTo>
                  <a:lnTo>
                    <a:pt x="5716" y="166791"/>
                  </a:lnTo>
                  <a:lnTo>
                    <a:pt x="21998" y="121242"/>
                  </a:lnTo>
                  <a:lnTo>
                    <a:pt x="47546" y="81060"/>
                  </a:lnTo>
                  <a:lnTo>
                    <a:pt x="81060" y="47546"/>
                  </a:lnTo>
                  <a:lnTo>
                    <a:pt x="121242" y="21998"/>
                  </a:lnTo>
                  <a:lnTo>
                    <a:pt x="166791" y="5716"/>
                  </a:lnTo>
                  <a:lnTo>
                    <a:pt x="216407" y="0"/>
                  </a:lnTo>
                  <a:lnTo>
                    <a:pt x="3406140" y="0"/>
                  </a:lnTo>
                  <a:lnTo>
                    <a:pt x="3455756" y="5716"/>
                  </a:lnTo>
                  <a:lnTo>
                    <a:pt x="3501305" y="21998"/>
                  </a:lnTo>
                  <a:lnTo>
                    <a:pt x="3541487" y="47546"/>
                  </a:lnTo>
                  <a:lnTo>
                    <a:pt x="3575001" y="81060"/>
                  </a:lnTo>
                  <a:lnTo>
                    <a:pt x="3600549" y="121242"/>
                  </a:lnTo>
                  <a:lnTo>
                    <a:pt x="3616831" y="166791"/>
                  </a:lnTo>
                  <a:lnTo>
                    <a:pt x="3622548" y="216408"/>
                  </a:lnTo>
                  <a:lnTo>
                    <a:pt x="3622548" y="1082040"/>
                  </a:lnTo>
                  <a:lnTo>
                    <a:pt x="3616831" y="1131656"/>
                  </a:lnTo>
                  <a:lnTo>
                    <a:pt x="3600549" y="1177205"/>
                  </a:lnTo>
                  <a:lnTo>
                    <a:pt x="3575001" y="1217387"/>
                  </a:lnTo>
                  <a:lnTo>
                    <a:pt x="3541487" y="1250901"/>
                  </a:lnTo>
                  <a:lnTo>
                    <a:pt x="3501305" y="1276449"/>
                  </a:lnTo>
                  <a:lnTo>
                    <a:pt x="3455756" y="1292731"/>
                  </a:lnTo>
                  <a:lnTo>
                    <a:pt x="3406140" y="1298448"/>
                  </a:lnTo>
                  <a:lnTo>
                    <a:pt x="216407" y="1298448"/>
                  </a:lnTo>
                  <a:lnTo>
                    <a:pt x="166791" y="1292731"/>
                  </a:lnTo>
                  <a:lnTo>
                    <a:pt x="121242" y="1276449"/>
                  </a:lnTo>
                  <a:lnTo>
                    <a:pt x="81060" y="1250901"/>
                  </a:lnTo>
                  <a:lnTo>
                    <a:pt x="47546" y="1217387"/>
                  </a:lnTo>
                  <a:lnTo>
                    <a:pt x="21998" y="1177205"/>
                  </a:lnTo>
                  <a:lnTo>
                    <a:pt x="5716" y="1131656"/>
                  </a:lnTo>
                  <a:lnTo>
                    <a:pt x="0" y="1082040"/>
                  </a:lnTo>
                  <a:lnTo>
                    <a:pt x="0" y="216408"/>
                  </a:lnTo>
                  <a:close/>
                </a:path>
              </a:pathLst>
            </a:custGeom>
            <a:ln w="25399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558034" y="2718054"/>
              <a:ext cx="3350260" cy="311150"/>
            </a:xfrm>
            <a:custGeom>
              <a:avLst/>
              <a:gdLst/>
              <a:ahLst/>
              <a:cxnLst/>
              <a:rect l="l" t="t" r="r" b="b"/>
              <a:pathLst>
                <a:path w="3350260" h="311150">
                  <a:moveTo>
                    <a:pt x="3194304" y="0"/>
                  </a:moveTo>
                  <a:lnTo>
                    <a:pt x="155448" y="0"/>
                  </a:lnTo>
                  <a:lnTo>
                    <a:pt x="106314" y="7924"/>
                  </a:lnTo>
                  <a:lnTo>
                    <a:pt x="63642" y="29992"/>
                  </a:lnTo>
                  <a:lnTo>
                    <a:pt x="29992" y="63642"/>
                  </a:lnTo>
                  <a:lnTo>
                    <a:pt x="7924" y="106314"/>
                  </a:lnTo>
                  <a:lnTo>
                    <a:pt x="0" y="155448"/>
                  </a:lnTo>
                  <a:lnTo>
                    <a:pt x="7924" y="204581"/>
                  </a:lnTo>
                  <a:lnTo>
                    <a:pt x="29992" y="247253"/>
                  </a:lnTo>
                  <a:lnTo>
                    <a:pt x="63642" y="280903"/>
                  </a:lnTo>
                  <a:lnTo>
                    <a:pt x="106314" y="302971"/>
                  </a:lnTo>
                  <a:lnTo>
                    <a:pt x="155448" y="310896"/>
                  </a:lnTo>
                  <a:lnTo>
                    <a:pt x="3194304" y="310896"/>
                  </a:lnTo>
                  <a:lnTo>
                    <a:pt x="3243437" y="302971"/>
                  </a:lnTo>
                  <a:lnTo>
                    <a:pt x="3286109" y="280903"/>
                  </a:lnTo>
                  <a:lnTo>
                    <a:pt x="3319759" y="247253"/>
                  </a:lnTo>
                  <a:lnTo>
                    <a:pt x="3341827" y="204581"/>
                  </a:lnTo>
                  <a:lnTo>
                    <a:pt x="3349752" y="155448"/>
                  </a:lnTo>
                  <a:lnTo>
                    <a:pt x="3341827" y="106314"/>
                  </a:lnTo>
                  <a:lnTo>
                    <a:pt x="3319759" y="63642"/>
                  </a:lnTo>
                  <a:lnTo>
                    <a:pt x="3286109" y="29992"/>
                  </a:lnTo>
                  <a:lnTo>
                    <a:pt x="3243437" y="7924"/>
                  </a:lnTo>
                  <a:lnTo>
                    <a:pt x="3194304" y="0"/>
                  </a:lnTo>
                  <a:close/>
                </a:path>
              </a:pathLst>
            </a:custGeom>
            <a:solidFill>
              <a:srgbClr val="0D1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558034" y="2718054"/>
              <a:ext cx="3350260" cy="311150"/>
            </a:xfrm>
            <a:custGeom>
              <a:avLst/>
              <a:gdLst/>
              <a:ahLst/>
              <a:cxnLst/>
              <a:rect l="l" t="t" r="r" b="b"/>
              <a:pathLst>
                <a:path w="3350260" h="311150">
                  <a:moveTo>
                    <a:pt x="0" y="155448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8" y="0"/>
                  </a:lnTo>
                  <a:lnTo>
                    <a:pt x="3194304" y="0"/>
                  </a:lnTo>
                  <a:lnTo>
                    <a:pt x="3243437" y="7924"/>
                  </a:lnTo>
                  <a:lnTo>
                    <a:pt x="3286109" y="29992"/>
                  </a:lnTo>
                  <a:lnTo>
                    <a:pt x="3319759" y="63642"/>
                  </a:lnTo>
                  <a:lnTo>
                    <a:pt x="3341827" y="106314"/>
                  </a:lnTo>
                  <a:lnTo>
                    <a:pt x="3349752" y="155448"/>
                  </a:lnTo>
                  <a:lnTo>
                    <a:pt x="3341827" y="204581"/>
                  </a:lnTo>
                  <a:lnTo>
                    <a:pt x="3319759" y="247253"/>
                  </a:lnTo>
                  <a:lnTo>
                    <a:pt x="3286109" y="280903"/>
                  </a:lnTo>
                  <a:lnTo>
                    <a:pt x="3243437" y="302971"/>
                  </a:lnTo>
                  <a:lnTo>
                    <a:pt x="3194304" y="310896"/>
                  </a:lnTo>
                  <a:lnTo>
                    <a:pt x="155448" y="310896"/>
                  </a:lnTo>
                  <a:lnTo>
                    <a:pt x="106314" y="302971"/>
                  </a:lnTo>
                  <a:lnTo>
                    <a:pt x="63642" y="280903"/>
                  </a:lnTo>
                  <a:lnTo>
                    <a:pt x="29992" y="247253"/>
                  </a:lnTo>
                  <a:lnTo>
                    <a:pt x="7924" y="204581"/>
                  </a:lnTo>
                  <a:lnTo>
                    <a:pt x="0" y="155448"/>
                  </a:lnTo>
                  <a:close/>
                </a:path>
              </a:pathLst>
            </a:custGeom>
            <a:ln w="25400">
              <a:solidFill>
                <a:srgbClr val="0D1F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2552192" y="2650845"/>
            <a:ext cx="3359785" cy="144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44880" marR="935990" indent="635">
              <a:lnSpc>
                <a:spcPct val="116599"/>
              </a:lnSpc>
              <a:spcBef>
                <a:spcPts val="100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Equity</a:t>
            </a:r>
            <a:r>
              <a:rPr dirty="0" sz="20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Social</a:t>
            </a:r>
            <a:r>
              <a:rPr dirty="0" sz="2000" spc="-2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Equity</a:t>
            </a:r>
            <a:endParaRPr sz="2000">
              <a:latin typeface="Arial"/>
              <a:cs typeface="Arial"/>
            </a:endParaRPr>
          </a:p>
          <a:p>
            <a:pPr algn="ctr" marL="12065" marR="5080" indent="-1905">
              <a:lnSpc>
                <a:spcPts val="2810"/>
              </a:lnSpc>
              <a:spcBef>
                <a:spcPts val="85"/>
              </a:spcBef>
            </a:pP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Environmental</a:t>
            </a:r>
            <a:r>
              <a:rPr dirty="0" sz="2000" spc="-8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Justice </a:t>
            </a:r>
            <a:r>
              <a:rPr dirty="0" sz="2000" spc="-20">
                <a:solidFill>
                  <a:srgbClr val="0D1F39"/>
                </a:solidFill>
                <a:latin typeface="Arial"/>
                <a:cs typeface="Arial"/>
              </a:rPr>
              <a:t>Technology</a:t>
            </a:r>
            <a:r>
              <a:rPr dirty="0" sz="2000" spc="-4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&amp;</a:t>
            </a:r>
            <a:r>
              <a:rPr dirty="0" sz="2000" spc="-15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K-</a:t>
            </a:r>
            <a:r>
              <a:rPr dirty="0" sz="2000">
                <a:solidFill>
                  <a:srgbClr val="0D1F39"/>
                </a:solidFill>
                <a:latin typeface="Arial"/>
                <a:cs typeface="Arial"/>
              </a:rPr>
              <a:t>22</a:t>
            </a:r>
            <a:r>
              <a:rPr dirty="0" sz="2000" spc="-20">
                <a:solidFill>
                  <a:srgbClr val="0D1F3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D1F39"/>
                </a:solidFill>
                <a:latin typeface="Arial"/>
                <a:cs typeface="Arial"/>
              </a:rPr>
              <a:t>Education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340613" y="4412741"/>
            <a:ext cx="11439525" cy="2110740"/>
          </a:xfrm>
          <a:custGeom>
            <a:avLst/>
            <a:gdLst/>
            <a:ahLst/>
            <a:cxnLst/>
            <a:rect l="l" t="t" r="r" b="b"/>
            <a:pathLst>
              <a:path w="11439525" h="2110740">
                <a:moveTo>
                  <a:pt x="0" y="294893"/>
                </a:moveTo>
                <a:lnTo>
                  <a:pt x="3859" y="247073"/>
                </a:lnTo>
                <a:lnTo>
                  <a:pt x="15032" y="201704"/>
                </a:lnTo>
                <a:lnTo>
                  <a:pt x="32912" y="159395"/>
                </a:lnTo>
                <a:lnTo>
                  <a:pt x="56892" y="120755"/>
                </a:lnTo>
                <a:lnTo>
                  <a:pt x="86364" y="86391"/>
                </a:lnTo>
                <a:lnTo>
                  <a:pt x="120722" y="56912"/>
                </a:lnTo>
                <a:lnTo>
                  <a:pt x="159359" y="32925"/>
                </a:lnTo>
                <a:lnTo>
                  <a:pt x="201667" y="15038"/>
                </a:lnTo>
                <a:lnTo>
                  <a:pt x="247039" y="3861"/>
                </a:lnTo>
                <a:lnTo>
                  <a:pt x="294868" y="0"/>
                </a:lnTo>
                <a:lnTo>
                  <a:pt x="11144250" y="0"/>
                </a:lnTo>
                <a:lnTo>
                  <a:pt x="11192070" y="3861"/>
                </a:lnTo>
                <a:lnTo>
                  <a:pt x="11237439" y="15038"/>
                </a:lnTo>
                <a:lnTo>
                  <a:pt x="11279748" y="32925"/>
                </a:lnTo>
                <a:lnTo>
                  <a:pt x="11318388" y="56912"/>
                </a:lnTo>
                <a:lnTo>
                  <a:pt x="11352752" y="86391"/>
                </a:lnTo>
                <a:lnTo>
                  <a:pt x="11382231" y="120755"/>
                </a:lnTo>
                <a:lnTo>
                  <a:pt x="11406218" y="159395"/>
                </a:lnTo>
                <a:lnTo>
                  <a:pt x="11424105" y="201704"/>
                </a:lnTo>
                <a:lnTo>
                  <a:pt x="11435282" y="247073"/>
                </a:lnTo>
                <a:lnTo>
                  <a:pt x="11439143" y="294893"/>
                </a:lnTo>
                <a:lnTo>
                  <a:pt x="11439143" y="1815871"/>
                </a:lnTo>
                <a:lnTo>
                  <a:pt x="11435282" y="1863700"/>
                </a:lnTo>
                <a:lnTo>
                  <a:pt x="11424105" y="1909072"/>
                </a:lnTo>
                <a:lnTo>
                  <a:pt x="11406218" y="1951380"/>
                </a:lnTo>
                <a:lnTo>
                  <a:pt x="11382231" y="1990017"/>
                </a:lnTo>
                <a:lnTo>
                  <a:pt x="11352752" y="2024375"/>
                </a:lnTo>
                <a:lnTo>
                  <a:pt x="11318388" y="2053847"/>
                </a:lnTo>
                <a:lnTo>
                  <a:pt x="11279748" y="2077827"/>
                </a:lnTo>
                <a:lnTo>
                  <a:pt x="11237439" y="2095707"/>
                </a:lnTo>
                <a:lnTo>
                  <a:pt x="11192070" y="2106880"/>
                </a:lnTo>
                <a:lnTo>
                  <a:pt x="11144250" y="2110739"/>
                </a:lnTo>
                <a:lnTo>
                  <a:pt x="294868" y="2110739"/>
                </a:lnTo>
                <a:lnTo>
                  <a:pt x="247039" y="2106880"/>
                </a:lnTo>
                <a:lnTo>
                  <a:pt x="201667" y="2095707"/>
                </a:lnTo>
                <a:lnTo>
                  <a:pt x="159359" y="2077827"/>
                </a:lnTo>
                <a:lnTo>
                  <a:pt x="120722" y="2053847"/>
                </a:lnTo>
                <a:lnTo>
                  <a:pt x="86364" y="2024375"/>
                </a:lnTo>
                <a:lnTo>
                  <a:pt x="56892" y="1990017"/>
                </a:lnTo>
                <a:lnTo>
                  <a:pt x="32912" y="1951380"/>
                </a:lnTo>
                <a:lnTo>
                  <a:pt x="15032" y="1909072"/>
                </a:lnTo>
                <a:lnTo>
                  <a:pt x="3859" y="1863700"/>
                </a:lnTo>
                <a:lnTo>
                  <a:pt x="0" y="1815871"/>
                </a:lnTo>
                <a:lnTo>
                  <a:pt x="0" y="294893"/>
                </a:lnTo>
                <a:close/>
              </a:path>
            </a:pathLst>
          </a:custGeom>
          <a:ln w="25400">
            <a:solidFill>
              <a:srgbClr val="4F81BC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446328" y="6008623"/>
            <a:ext cx="1602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F81BC"/>
                </a:solidFill>
                <a:latin typeface="Arial"/>
                <a:cs typeface="Arial"/>
              </a:rPr>
              <a:t>Center</a:t>
            </a:r>
            <a:r>
              <a:rPr dirty="0" sz="1800" spc="-65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F81BC"/>
                </a:solidFill>
                <a:latin typeface="Arial"/>
                <a:cs typeface="Arial"/>
              </a:rPr>
              <a:t>Projects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340613" y="860297"/>
            <a:ext cx="11439525" cy="3411220"/>
          </a:xfrm>
          <a:custGeom>
            <a:avLst/>
            <a:gdLst/>
            <a:ahLst/>
            <a:cxnLst/>
            <a:rect l="l" t="t" r="r" b="b"/>
            <a:pathLst>
              <a:path w="11439525" h="3411220">
                <a:moveTo>
                  <a:pt x="0" y="408813"/>
                </a:moveTo>
                <a:lnTo>
                  <a:pt x="2750" y="361132"/>
                </a:lnTo>
                <a:lnTo>
                  <a:pt x="10797" y="315068"/>
                </a:lnTo>
                <a:lnTo>
                  <a:pt x="23834" y="270927"/>
                </a:lnTo>
                <a:lnTo>
                  <a:pt x="41555" y="229016"/>
                </a:lnTo>
                <a:lnTo>
                  <a:pt x="63651" y="189642"/>
                </a:lnTo>
                <a:lnTo>
                  <a:pt x="89817" y="153110"/>
                </a:lnTo>
                <a:lnTo>
                  <a:pt x="119746" y="119729"/>
                </a:lnTo>
                <a:lnTo>
                  <a:pt x="153131" y="89803"/>
                </a:lnTo>
                <a:lnTo>
                  <a:pt x="189665" y="63641"/>
                </a:lnTo>
                <a:lnTo>
                  <a:pt x="229042" y="41547"/>
                </a:lnTo>
                <a:lnTo>
                  <a:pt x="270954" y="23830"/>
                </a:lnTo>
                <a:lnTo>
                  <a:pt x="315096" y="10795"/>
                </a:lnTo>
                <a:lnTo>
                  <a:pt x="361159" y="2750"/>
                </a:lnTo>
                <a:lnTo>
                  <a:pt x="408838" y="0"/>
                </a:lnTo>
                <a:lnTo>
                  <a:pt x="11030331" y="0"/>
                </a:lnTo>
                <a:lnTo>
                  <a:pt x="11078011" y="2750"/>
                </a:lnTo>
                <a:lnTo>
                  <a:pt x="11124075" y="10795"/>
                </a:lnTo>
                <a:lnTo>
                  <a:pt x="11168216" y="23830"/>
                </a:lnTo>
                <a:lnTo>
                  <a:pt x="11210127" y="41547"/>
                </a:lnTo>
                <a:lnTo>
                  <a:pt x="11249501" y="63641"/>
                </a:lnTo>
                <a:lnTo>
                  <a:pt x="11286033" y="89803"/>
                </a:lnTo>
                <a:lnTo>
                  <a:pt x="11319414" y="119729"/>
                </a:lnTo>
                <a:lnTo>
                  <a:pt x="11349340" y="153110"/>
                </a:lnTo>
                <a:lnTo>
                  <a:pt x="11375502" y="189642"/>
                </a:lnTo>
                <a:lnTo>
                  <a:pt x="11397596" y="229016"/>
                </a:lnTo>
                <a:lnTo>
                  <a:pt x="11415313" y="270927"/>
                </a:lnTo>
                <a:lnTo>
                  <a:pt x="11428348" y="315068"/>
                </a:lnTo>
                <a:lnTo>
                  <a:pt x="11436393" y="361132"/>
                </a:lnTo>
                <a:lnTo>
                  <a:pt x="11439143" y="408813"/>
                </a:lnTo>
                <a:lnTo>
                  <a:pt x="11439143" y="3001899"/>
                </a:lnTo>
                <a:lnTo>
                  <a:pt x="11436393" y="3049579"/>
                </a:lnTo>
                <a:lnTo>
                  <a:pt x="11428348" y="3095643"/>
                </a:lnTo>
                <a:lnTo>
                  <a:pt x="11415313" y="3139784"/>
                </a:lnTo>
                <a:lnTo>
                  <a:pt x="11397596" y="3181695"/>
                </a:lnTo>
                <a:lnTo>
                  <a:pt x="11375502" y="3221069"/>
                </a:lnTo>
                <a:lnTo>
                  <a:pt x="11349340" y="3257601"/>
                </a:lnTo>
                <a:lnTo>
                  <a:pt x="11319414" y="3290982"/>
                </a:lnTo>
                <a:lnTo>
                  <a:pt x="11286033" y="3320908"/>
                </a:lnTo>
                <a:lnTo>
                  <a:pt x="11249501" y="3347070"/>
                </a:lnTo>
                <a:lnTo>
                  <a:pt x="11210127" y="3369164"/>
                </a:lnTo>
                <a:lnTo>
                  <a:pt x="11168216" y="3386881"/>
                </a:lnTo>
                <a:lnTo>
                  <a:pt x="11124075" y="3399916"/>
                </a:lnTo>
                <a:lnTo>
                  <a:pt x="11078011" y="3407961"/>
                </a:lnTo>
                <a:lnTo>
                  <a:pt x="11030331" y="3410712"/>
                </a:lnTo>
                <a:lnTo>
                  <a:pt x="408838" y="3410712"/>
                </a:lnTo>
                <a:lnTo>
                  <a:pt x="361159" y="3407961"/>
                </a:lnTo>
                <a:lnTo>
                  <a:pt x="315096" y="3399916"/>
                </a:lnTo>
                <a:lnTo>
                  <a:pt x="270954" y="3386881"/>
                </a:lnTo>
                <a:lnTo>
                  <a:pt x="229042" y="3369164"/>
                </a:lnTo>
                <a:lnTo>
                  <a:pt x="189665" y="3347070"/>
                </a:lnTo>
                <a:lnTo>
                  <a:pt x="153131" y="3320908"/>
                </a:lnTo>
                <a:lnTo>
                  <a:pt x="119746" y="3290982"/>
                </a:lnTo>
                <a:lnTo>
                  <a:pt x="89817" y="3257601"/>
                </a:lnTo>
                <a:lnTo>
                  <a:pt x="63651" y="3221069"/>
                </a:lnTo>
                <a:lnTo>
                  <a:pt x="41555" y="3181695"/>
                </a:lnTo>
                <a:lnTo>
                  <a:pt x="23834" y="3139784"/>
                </a:lnTo>
                <a:lnTo>
                  <a:pt x="10797" y="3095643"/>
                </a:lnTo>
                <a:lnTo>
                  <a:pt x="2750" y="3049579"/>
                </a:lnTo>
                <a:lnTo>
                  <a:pt x="0" y="3001899"/>
                </a:lnTo>
                <a:lnTo>
                  <a:pt x="0" y="408813"/>
                </a:lnTo>
                <a:close/>
              </a:path>
            </a:pathLst>
          </a:custGeom>
          <a:ln w="25400">
            <a:solidFill>
              <a:srgbClr val="9BBA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446328" y="3724402"/>
            <a:ext cx="1830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9BBA58"/>
                </a:solidFill>
                <a:latin typeface="Arial"/>
                <a:cs typeface="Arial"/>
              </a:rPr>
              <a:t>Research</a:t>
            </a:r>
            <a:r>
              <a:rPr dirty="0" sz="1800" spc="-5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9BBA58"/>
                </a:solidFill>
                <a:latin typeface="Arial"/>
                <a:cs typeface="Arial"/>
              </a:rPr>
              <a:t>Thrusts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767" y="1270996"/>
            <a:ext cx="5962015" cy="5568950"/>
            <a:chOff x="48767" y="1270996"/>
            <a:chExt cx="5962015" cy="55689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278" y="1270996"/>
              <a:ext cx="3812336" cy="26357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2815" y="3942587"/>
              <a:ext cx="5577840" cy="2611120"/>
            </a:xfrm>
            <a:custGeom>
              <a:avLst/>
              <a:gdLst/>
              <a:ahLst/>
              <a:cxnLst/>
              <a:rect l="l" t="t" r="r" b="b"/>
              <a:pathLst>
                <a:path w="5577840" h="2611120">
                  <a:moveTo>
                    <a:pt x="5142738" y="0"/>
                  </a:moveTo>
                  <a:lnTo>
                    <a:pt x="435114" y="0"/>
                  </a:lnTo>
                  <a:lnTo>
                    <a:pt x="387703" y="2553"/>
                  </a:lnTo>
                  <a:lnTo>
                    <a:pt x="341771" y="10036"/>
                  </a:lnTo>
                  <a:lnTo>
                    <a:pt x="297583" y="22183"/>
                  </a:lnTo>
                  <a:lnTo>
                    <a:pt x="255405" y="38729"/>
                  </a:lnTo>
                  <a:lnTo>
                    <a:pt x="215503" y="59407"/>
                  </a:lnTo>
                  <a:lnTo>
                    <a:pt x="178140" y="83954"/>
                  </a:lnTo>
                  <a:lnTo>
                    <a:pt x="143584" y="112102"/>
                  </a:lnTo>
                  <a:lnTo>
                    <a:pt x="112099" y="143587"/>
                  </a:lnTo>
                  <a:lnTo>
                    <a:pt x="83951" y="178143"/>
                  </a:lnTo>
                  <a:lnTo>
                    <a:pt x="59405" y="215504"/>
                  </a:lnTo>
                  <a:lnTo>
                    <a:pt x="38727" y="255406"/>
                  </a:lnTo>
                  <a:lnTo>
                    <a:pt x="22182" y="297582"/>
                  </a:lnTo>
                  <a:lnTo>
                    <a:pt x="10035" y="341767"/>
                  </a:lnTo>
                  <a:lnTo>
                    <a:pt x="2553" y="387695"/>
                  </a:lnTo>
                  <a:lnTo>
                    <a:pt x="0" y="435101"/>
                  </a:lnTo>
                  <a:lnTo>
                    <a:pt x="0" y="2175497"/>
                  </a:lnTo>
                  <a:lnTo>
                    <a:pt x="2553" y="2222908"/>
                  </a:lnTo>
                  <a:lnTo>
                    <a:pt x="10035" y="2268840"/>
                  </a:lnTo>
                  <a:lnTo>
                    <a:pt x="22182" y="2313028"/>
                  </a:lnTo>
                  <a:lnTo>
                    <a:pt x="38727" y="2355206"/>
                  </a:lnTo>
                  <a:lnTo>
                    <a:pt x="59405" y="2395108"/>
                  </a:lnTo>
                  <a:lnTo>
                    <a:pt x="83951" y="2432471"/>
                  </a:lnTo>
                  <a:lnTo>
                    <a:pt x="112099" y="2467027"/>
                  </a:lnTo>
                  <a:lnTo>
                    <a:pt x="143584" y="2498512"/>
                  </a:lnTo>
                  <a:lnTo>
                    <a:pt x="178140" y="2526660"/>
                  </a:lnTo>
                  <a:lnTo>
                    <a:pt x="215503" y="2551206"/>
                  </a:lnTo>
                  <a:lnTo>
                    <a:pt x="255405" y="2571884"/>
                  </a:lnTo>
                  <a:lnTo>
                    <a:pt x="297583" y="2588429"/>
                  </a:lnTo>
                  <a:lnTo>
                    <a:pt x="341771" y="2600576"/>
                  </a:lnTo>
                  <a:lnTo>
                    <a:pt x="387703" y="2608058"/>
                  </a:lnTo>
                  <a:lnTo>
                    <a:pt x="435114" y="2610612"/>
                  </a:lnTo>
                  <a:lnTo>
                    <a:pt x="5142738" y="2610612"/>
                  </a:lnTo>
                  <a:lnTo>
                    <a:pt x="5190144" y="2608058"/>
                  </a:lnTo>
                  <a:lnTo>
                    <a:pt x="5236072" y="2600576"/>
                  </a:lnTo>
                  <a:lnTo>
                    <a:pt x="5280257" y="2588429"/>
                  </a:lnTo>
                  <a:lnTo>
                    <a:pt x="5322433" y="2571884"/>
                  </a:lnTo>
                  <a:lnTo>
                    <a:pt x="5362335" y="2551206"/>
                  </a:lnTo>
                  <a:lnTo>
                    <a:pt x="5399696" y="2526660"/>
                  </a:lnTo>
                  <a:lnTo>
                    <a:pt x="5434252" y="2498512"/>
                  </a:lnTo>
                  <a:lnTo>
                    <a:pt x="5465737" y="2467027"/>
                  </a:lnTo>
                  <a:lnTo>
                    <a:pt x="5493885" y="2432471"/>
                  </a:lnTo>
                  <a:lnTo>
                    <a:pt x="5518432" y="2395108"/>
                  </a:lnTo>
                  <a:lnTo>
                    <a:pt x="5539110" y="2355206"/>
                  </a:lnTo>
                  <a:lnTo>
                    <a:pt x="5555656" y="2313028"/>
                  </a:lnTo>
                  <a:lnTo>
                    <a:pt x="5567803" y="2268840"/>
                  </a:lnTo>
                  <a:lnTo>
                    <a:pt x="5575286" y="2222908"/>
                  </a:lnTo>
                  <a:lnTo>
                    <a:pt x="5577840" y="2175497"/>
                  </a:lnTo>
                  <a:lnTo>
                    <a:pt x="5577840" y="435101"/>
                  </a:lnTo>
                  <a:lnTo>
                    <a:pt x="5575286" y="387695"/>
                  </a:lnTo>
                  <a:lnTo>
                    <a:pt x="5567803" y="341767"/>
                  </a:lnTo>
                  <a:lnTo>
                    <a:pt x="5555656" y="297582"/>
                  </a:lnTo>
                  <a:lnTo>
                    <a:pt x="5539110" y="255406"/>
                  </a:lnTo>
                  <a:lnTo>
                    <a:pt x="5518432" y="215504"/>
                  </a:lnTo>
                  <a:lnTo>
                    <a:pt x="5493885" y="178143"/>
                  </a:lnTo>
                  <a:lnTo>
                    <a:pt x="5465737" y="143587"/>
                  </a:lnTo>
                  <a:lnTo>
                    <a:pt x="5434252" y="112102"/>
                  </a:lnTo>
                  <a:lnTo>
                    <a:pt x="5399696" y="83954"/>
                  </a:lnTo>
                  <a:lnTo>
                    <a:pt x="5362335" y="59407"/>
                  </a:lnTo>
                  <a:lnTo>
                    <a:pt x="5322433" y="38729"/>
                  </a:lnTo>
                  <a:lnTo>
                    <a:pt x="5280257" y="22183"/>
                  </a:lnTo>
                  <a:lnTo>
                    <a:pt x="5236072" y="10036"/>
                  </a:lnTo>
                  <a:lnTo>
                    <a:pt x="5190144" y="2553"/>
                  </a:lnTo>
                  <a:lnTo>
                    <a:pt x="5142738" y="0"/>
                  </a:lnTo>
                  <a:close/>
                </a:path>
              </a:pathLst>
            </a:custGeom>
            <a:solidFill>
              <a:srgbClr val="0D2B4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0006" y="125441"/>
            <a:ext cx="11017885" cy="1128395"/>
          </a:xfrm>
          <a:prstGeom prst="rect"/>
        </p:spPr>
        <p:txBody>
          <a:bodyPr wrap="square" lIns="0" tIns="125730" rIns="0" bIns="0" rtlCol="0" vert="horz">
            <a:spAutoFit/>
          </a:bodyPr>
          <a:lstStyle/>
          <a:p>
            <a:pPr algn="ctr" marL="78740">
              <a:lnSpc>
                <a:spcPct val="100000"/>
              </a:lnSpc>
              <a:spcBef>
                <a:spcPts val="990"/>
              </a:spcBef>
            </a:pPr>
            <a:r>
              <a:rPr dirty="0"/>
              <a:t>Systems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Systems</a:t>
            </a:r>
            <a:r>
              <a:rPr dirty="0" spc="-20"/>
              <a:t> </a:t>
            </a:r>
            <a:r>
              <a:rPr dirty="0" spc="-10"/>
              <a:t>Testbeds</a:t>
            </a:r>
          </a:p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5848350" algn="l"/>
              </a:tabLst>
            </a:pPr>
            <a:r>
              <a:rPr dirty="0" sz="2400">
                <a:solidFill>
                  <a:srgbClr val="0F243E"/>
                </a:solidFill>
              </a:rPr>
              <a:t>Electric</a:t>
            </a:r>
            <a:r>
              <a:rPr dirty="0" sz="2400" spc="-3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Vehicle</a:t>
            </a:r>
            <a:r>
              <a:rPr dirty="0" sz="2400" spc="-2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and</a:t>
            </a:r>
            <a:r>
              <a:rPr dirty="0" sz="2400" spc="-2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Roadway</a:t>
            </a:r>
            <a:r>
              <a:rPr dirty="0" sz="2400" spc="-45">
                <a:solidFill>
                  <a:srgbClr val="0F243E"/>
                </a:solidFill>
              </a:rPr>
              <a:t> </a:t>
            </a:r>
            <a:r>
              <a:rPr dirty="0" sz="2400" spc="-10">
                <a:solidFill>
                  <a:srgbClr val="0F243E"/>
                </a:solidFill>
              </a:rPr>
              <a:t>(EVR)</a:t>
            </a:r>
            <a:r>
              <a:rPr dirty="0" sz="2400">
                <a:solidFill>
                  <a:srgbClr val="0F243E"/>
                </a:solidFill>
              </a:rPr>
              <a:t>	Full</a:t>
            </a:r>
            <a:r>
              <a:rPr dirty="0" sz="2400" spc="-4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Scale</a:t>
            </a:r>
            <a:r>
              <a:rPr dirty="0" sz="2400" spc="-1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City</a:t>
            </a:r>
            <a:r>
              <a:rPr dirty="0" sz="2400" spc="-1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&amp;</a:t>
            </a:r>
            <a:r>
              <a:rPr dirty="0" sz="2400" spc="-15">
                <a:solidFill>
                  <a:srgbClr val="0F243E"/>
                </a:solidFill>
              </a:rPr>
              <a:t> </a:t>
            </a:r>
            <a:r>
              <a:rPr dirty="0" sz="2400">
                <a:solidFill>
                  <a:srgbClr val="0F243E"/>
                </a:solidFill>
              </a:rPr>
              <a:t>Intercity</a:t>
            </a:r>
            <a:r>
              <a:rPr dirty="0" sz="2400" spc="-40">
                <a:solidFill>
                  <a:srgbClr val="0F243E"/>
                </a:solidFill>
              </a:rPr>
              <a:t> </a:t>
            </a:r>
            <a:r>
              <a:rPr dirty="0" sz="2400" spc="-10">
                <a:solidFill>
                  <a:srgbClr val="0F243E"/>
                </a:solidFill>
              </a:rPr>
              <a:t>Simulator</a:t>
            </a:r>
            <a:endParaRPr sz="2400"/>
          </a:p>
        </p:txBody>
      </p:sp>
      <p:grpSp>
        <p:nvGrpSpPr>
          <p:cNvPr id="6" name="object 6" descr=""/>
          <p:cNvGrpSpPr/>
          <p:nvPr/>
        </p:nvGrpSpPr>
        <p:grpSpPr>
          <a:xfrm>
            <a:off x="6254496" y="1338256"/>
            <a:ext cx="5577840" cy="5218430"/>
            <a:chOff x="6254496" y="1338256"/>
            <a:chExt cx="5577840" cy="521843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5683" y="2929058"/>
              <a:ext cx="1476122" cy="10143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1760" y="1338256"/>
              <a:ext cx="1453895" cy="83926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2196" y="1339596"/>
              <a:ext cx="4283963" cy="24094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254496" y="3945636"/>
              <a:ext cx="5577840" cy="2611120"/>
            </a:xfrm>
            <a:custGeom>
              <a:avLst/>
              <a:gdLst/>
              <a:ahLst/>
              <a:cxnLst/>
              <a:rect l="l" t="t" r="r" b="b"/>
              <a:pathLst>
                <a:path w="5577840" h="2611120">
                  <a:moveTo>
                    <a:pt x="5142737" y="0"/>
                  </a:moveTo>
                  <a:lnTo>
                    <a:pt x="435101" y="0"/>
                  </a:lnTo>
                  <a:lnTo>
                    <a:pt x="387695" y="2553"/>
                  </a:lnTo>
                  <a:lnTo>
                    <a:pt x="341767" y="10036"/>
                  </a:lnTo>
                  <a:lnTo>
                    <a:pt x="297582" y="22183"/>
                  </a:lnTo>
                  <a:lnTo>
                    <a:pt x="255406" y="38729"/>
                  </a:lnTo>
                  <a:lnTo>
                    <a:pt x="215504" y="59407"/>
                  </a:lnTo>
                  <a:lnTo>
                    <a:pt x="178143" y="83954"/>
                  </a:lnTo>
                  <a:lnTo>
                    <a:pt x="143587" y="112102"/>
                  </a:lnTo>
                  <a:lnTo>
                    <a:pt x="112102" y="143587"/>
                  </a:lnTo>
                  <a:lnTo>
                    <a:pt x="83954" y="178143"/>
                  </a:lnTo>
                  <a:lnTo>
                    <a:pt x="59407" y="215504"/>
                  </a:lnTo>
                  <a:lnTo>
                    <a:pt x="38729" y="255406"/>
                  </a:lnTo>
                  <a:lnTo>
                    <a:pt x="22183" y="297582"/>
                  </a:lnTo>
                  <a:lnTo>
                    <a:pt x="10036" y="341767"/>
                  </a:lnTo>
                  <a:lnTo>
                    <a:pt x="2553" y="387695"/>
                  </a:lnTo>
                  <a:lnTo>
                    <a:pt x="0" y="435101"/>
                  </a:lnTo>
                  <a:lnTo>
                    <a:pt x="0" y="2175497"/>
                  </a:lnTo>
                  <a:lnTo>
                    <a:pt x="2553" y="2222908"/>
                  </a:lnTo>
                  <a:lnTo>
                    <a:pt x="10036" y="2268840"/>
                  </a:lnTo>
                  <a:lnTo>
                    <a:pt x="22183" y="2313028"/>
                  </a:lnTo>
                  <a:lnTo>
                    <a:pt x="38729" y="2355206"/>
                  </a:lnTo>
                  <a:lnTo>
                    <a:pt x="59407" y="2395108"/>
                  </a:lnTo>
                  <a:lnTo>
                    <a:pt x="83954" y="2432471"/>
                  </a:lnTo>
                  <a:lnTo>
                    <a:pt x="112102" y="2467027"/>
                  </a:lnTo>
                  <a:lnTo>
                    <a:pt x="143587" y="2498512"/>
                  </a:lnTo>
                  <a:lnTo>
                    <a:pt x="178143" y="2526660"/>
                  </a:lnTo>
                  <a:lnTo>
                    <a:pt x="215504" y="2551206"/>
                  </a:lnTo>
                  <a:lnTo>
                    <a:pt x="255406" y="2571884"/>
                  </a:lnTo>
                  <a:lnTo>
                    <a:pt x="297582" y="2588429"/>
                  </a:lnTo>
                  <a:lnTo>
                    <a:pt x="341767" y="2600576"/>
                  </a:lnTo>
                  <a:lnTo>
                    <a:pt x="387695" y="2608058"/>
                  </a:lnTo>
                  <a:lnTo>
                    <a:pt x="435101" y="2610612"/>
                  </a:lnTo>
                  <a:lnTo>
                    <a:pt x="5142737" y="2610612"/>
                  </a:lnTo>
                  <a:lnTo>
                    <a:pt x="5190144" y="2608058"/>
                  </a:lnTo>
                  <a:lnTo>
                    <a:pt x="5236072" y="2600576"/>
                  </a:lnTo>
                  <a:lnTo>
                    <a:pt x="5280257" y="2588429"/>
                  </a:lnTo>
                  <a:lnTo>
                    <a:pt x="5322433" y="2571884"/>
                  </a:lnTo>
                  <a:lnTo>
                    <a:pt x="5362335" y="2551206"/>
                  </a:lnTo>
                  <a:lnTo>
                    <a:pt x="5399696" y="2526660"/>
                  </a:lnTo>
                  <a:lnTo>
                    <a:pt x="5434252" y="2498512"/>
                  </a:lnTo>
                  <a:lnTo>
                    <a:pt x="5465737" y="2467027"/>
                  </a:lnTo>
                  <a:lnTo>
                    <a:pt x="5493885" y="2432471"/>
                  </a:lnTo>
                  <a:lnTo>
                    <a:pt x="5518432" y="2395108"/>
                  </a:lnTo>
                  <a:lnTo>
                    <a:pt x="5539110" y="2355206"/>
                  </a:lnTo>
                  <a:lnTo>
                    <a:pt x="5555656" y="2313028"/>
                  </a:lnTo>
                  <a:lnTo>
                    <a:pt x="5567803" y="2268840"/>
                  </a:lnTo>
                  <a:lnTo>
                    <a:pt x="5575286" y="2222908"/>
                  </a:lnTo>
                  <a:lnTo>
                    <a:pt x="5577839" y="2175497"/>
                  </a:lnTo>
                  <a:lnTo>
                    <a:pt x="5577839" y="435101"/>
                  </a:lnTo>
                  <a:lnTo>
                    <a:pt x="5575286" y="387695"/>
                  </a:lnTo>
                  <a:lnTo>
                    <a:pt x="5567803" y="341767"/>
                  </a:lnTo>
                  <a:lnTo>
                    <a:pt x="5555656" y="297582"/>
                  </a:lnTo>
                  <a:lnTo>
                    <a:pt x="5539110" y="255406"/>
                  </a:lnTo>
                  <a:lnTo>
                    <a:pt x="5518432" y="215504"/>
                  </a:lnTo>
                  <a:lnTo>
                    <a:pt x="5493885" y="178143"/>
                  </a:lnTo>
                  <a:lnTo>
                    <a:pt x="5465737" y="143587"/>
                  </a:lnTo>
                  <a:lnTo>
                    <a:pt x="5434252" y="112102"/>
                  </a:lnTo>
                  <a:lnTo>
                    <a:pt x="5399696" y="83954"/>
                  </a:lnTo>
                  <a:lnTo>
                    <a:pt x="5362335" y="59407"/>
                  </a:lnTo>
                  <a:lnTo>
                    <a:pt x="5322433" y="38729"/>
                  </a:lnTo>
                  <a:lnTo>
                    <a:pt x="5280257" y="22183"/>
                  </a:lnTo>
                  <a:lnTo>
                    <a:pt x="5236072" y="10036"/>
                  </a:lnTo>
                  <a:lnTo>
                    <a:pt x="5190144" y="2553"/>
                  </a:lnTo>
                  <a:lnTo>
                    <a:pt x="5142737" y="0"/>
                  </a:lnTo>
                  <a:close/>
                </a:path>
              </a:pathLst>
            </a:custGeom>
            <a:solidFill>
              <a:srgbClr val="0D2B4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491985" y="4012819"/>
            <a:ext cx="5083175" cy="246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Expansive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simulation,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synthetic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grid,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traffic,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charging,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endParaRPr sz="2000">
              <a:latin typeface="Arial"/>
              <a:cs typeface="Arial"/>
            </a:endParaRPr>
          </a:p>
          <a:p>
            <a:pPr marL="297815" marR="203200" indent="-285750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Quantified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interactions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(policy,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incentives,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response,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pricing,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behavior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&amp; choice,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economics,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adoption)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HIL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linked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EVR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testbed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Publicly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released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-25"/>
              <a:t>11</a:t>
            </a:fld>
          </a:p>
        </p:txBody>
      </p:sp>
      <p:sp>
        <p:nvSpPr>
          <p:cNvPr id="12" name="object 12" descr=""/>
          <p:cNvSpPr txBox="1"/>
          <p:nvPr/>
        </p:nvSpPr>
        <p:spPr>
          <a:xfrm>
            <a:off x="669442" y="4008882"/>
            <a:ext cx="5018405" cy="246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Char char="•"/>
              <a:tabLst>
                <a:tab pos="297180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¼-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mile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electrified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endParaRPr sz="2000">
              <a:latin typeface="Arial"/>
              <a:cs typeface="Arial"/>
            </a:endParaRPr>
          </a:p>
          <a:p>
            <a:pPr marL="297180" marR="5080" indent="-285115">
              <a:lnSpc>
                <a:spcPct val="100000"/>
              </a:lnSpc>
              <a:buChar char="•"/>
              <a:tabLst>
                <a:tab pos="2971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kW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solar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power,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kW/kWh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battery,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750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kW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utility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service,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kW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battery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  <a:p>
            <a:pPr marL="297180" marR="109855" indent="-285115">
              <a:lnSpc>
                <a:spcPct val="100000"/>
              </a:lnSpc>
              <a:buChar char="•"/>
              <a:tabLst>
                <a:tab pos="2971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Stationary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motion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wireless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wired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charging,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integration,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real-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grid-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vehicle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interaction</a:t>
            </a:r>
            <a:endParaRPr sz="20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5"/>
              </a:spcBef>
              <a:buChar char="•"/>
              <a:tabLst>
                <a:tab pos="2971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Expansion: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duty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trucks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HIL</a:t>
            </a:r>
            <a:endParaRPr sz="200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buChar char="•"/>
              <a:tabLst>
                <a:tab pos="2971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EWD-DCI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Regan Zane</dc:creator>
  <dc:title>Seminar</dc:title>
  <dcterms:created xsi:type="dcterms:W3CDTF">2023-08-17T18:06:25Z</dcterms:created>
  <dcterms:modified xsi:type="dcterms:W3CDTF">2023-08-17T18:06:25Z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2023-08-17T00:00:00Z</vt:filetime>
  </property>
  <property fmtid="{D5CDD505-2E9C-101B-9397-08002B2CF9AE}" pid="5" name="Producer">
    <vt:lpwstr>Microsoft® PowerPoint® 2019</vt:lpwstr>
  </property>
</Properties>
</file>